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</p:sldMasterIdLst>
  <p:notesMasterIdLst>
    <p:notesMasterId r:id="rId12"/>
  </p:notesMasterIdLst>
  <p:sldIdLst>
    <p:sldId id="256" r:id="rId3"/>
    <p:sldId id="257" r:id="rId4"/>
    <p:sldId id="260" r:id="rId5"/>
    <p:sldId id="263" r:id="rId6"/>
    <p:sldId id="265" r:id="rId7"/>
    <p:sldId id="267" r:id="rId8"/>
    <p:sldId id="273" r:id="rId9"/>
    <p:sldId id="274" r:id="rId10"/>
    <p:sldId id="285" r:id="rId11"/>
  </p:sldIdLst>
  <p:sldSz cx="12192000" cy="6858000"/>
  <p:notesSz cx="6858000" cy="12192000"/>
  <p:embeddedFontLst>
    <p:embeddedFont>
      <p:font typeface="MiSans" panose="02010600030101010101" charset="-122"/>
      <p:regular r:id="rId13"/>
    </p:embeddedFont>
    <p:embeddedFont>
      <p:font typeface="Noto Sans SC" panose="020B0200000000000000" pitchFamily="34" charset="-122"/>
      <p:regular r:id="rId14"/>
      <p:bold r:id="rId15"/>
    </p:embeddedFont>
    <p:embeddedFont>
      <p:font typeface="Tw Cen MT" panose="020B0602020104020603" pitchFamily="34" charset="0"/>
      <p:regular r:id="rId16"/>
      <p:bold r:id="rId17"/>
      <p:italic r:id="rId18"/>
      <p:boldItalic r:id="rId19"/>
    </p:embeddedFont>
    <p:embeddedFont>
      <p:font typeface="等线" panose="02010600030101010101" pitchFamily="2" charset="-122"/>
      <p:regular r:id="rId20"/>
      <p:bold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12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0E288-2FDA-41C2-BAD1-62D49059040F}" type="doc">
      <dgm:prSet loTypeId="urn:microsoft.com/office/officeart/2005/8/layout/process1" loCatId="process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en-US"/>
        </a:p>
      </dgm:t>
    </dgm:pt>
    <dgm:pt modelId="{A3810B9B-F012-44FB-B888-DCB1C1197ECD}">
      <dgm:prSet custT="1"/>
      <dgm:spPr/>
      <dgm:t>
        <a:bodyPr/>
        <a:lstStyle/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Data loading</a:t>
          </a:r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6DB3B-4D1D-4AB2-B2D8-F5BC8B8C59C3}" type="parTrans" cxnId="{91C216AF-1984-4A9E-868E-988D5F3C7124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2EA9E-46B0-4694-9CD8-E5FE05A938DB}" type="sibTrans" cxnId="{91C216AF-1984-4A9E-868E-988D5F3C7124}">
      <dgm:prSet custT="1"/>
      <dgm:spPr>
        <a:solidFill>
          <a:schemeClr val="tx1"/>
        </a:solidFill>
      </dgm:spPr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887579-221E-4A73-8C02-6B2603F887CF}">
      <dgm:prSet custT="1"/>
      <dgm:spPr/>
      <dgm:t>
        <a:bodyPr/>
        <a:lstStyle/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Image pre-processing</a:t>
          </a:r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D760A8-E0CC-4CC9-B62B-79CC69A3503C}" type="parTrans" cxnId="{65C416CC-B802-4004-BB67-53C0A6CDA350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FE1FD-5F59-4703-94BC-609F438B87C2}" type="sibTrans" cxnId="{65C416CC-B802-4004-BB67-53C0A6CDA350}">
      <dgm:prSet custT="1"/>
      <dgm:spPr>
        <a:solidFill>
          <a:schemeClr val="tx1"/>
        </a:solidFill>
      </dgm:spPr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CE439-79C1-4815-9810-ECC8FC345898}">
      <dgm:prSet custT="1"/>
      <dgm:spPr/>
      <dgm:t>
        <a:bodyPr/>
        <a:lstStyle/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Bone structure segmentation</a:t>
          </a:r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4A8D76-0469-445D-BAA1-35515FA5E50D}" type="parTrans" cxnId="{3A3FA720-D468-42F9-8E8F-1D4F741B8511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59BAB4-F3E1-4F31-BB57-0D4F173677FC}" type="sibTrans" cxnId="{3A3FA720-D468-42F9-8E8F-1D4F741B8511}">
      <dgm:prSet custT="1"/>
      <dgm:spPr>
        <a:solidFill>
          <a:schemeClr val="tx1"/>
        </a:solidFill>
      </dgm:spPr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4B6EC-2780-4483-944A-A32BEE975FCB}">
      <dgm:prSet custT="1"/>
      <dgm:spPr/>
      <dgm:t>
        <a:bodyPr/>
        <a:lstStyle/>
        <a:p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3-D reconstruction and model export</a:t>
          </a:r>
          <a:endParaRPr lang="en-US" sz="18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1AAB7B-F1CB-45EC-9A3F-C075AE6AC430}" type="parTrans" cxnId="{CEDB3F45-776A-4E30-A380-46C80E86CD2F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9EE768-503E-40D7-A424-165BC6213F06}" type="sibTrans" cxnId="{CEDB3F45-776A-4E30-A380-46C80E86CD2F}">
      <dgm:prSet custT="1"/>
      <dgm:spPr>
        <a:solidFill>
          <a:schemeClr val="tx1"/>
        </a:solidFill>
      </dgm:spPr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730D0-E1F4-4A62-BF80-C3E34D6386D4}">
      <dgm:prSet custT="1"/>
      <dgm:spPr/>
      <dgm:t>
        <a:bodyPr/>
        <a:lstStyle/>
        <a:p>
          <a:r>
            <a:rPr lang="en-US" sz="1800" b="0" i="0">
              <a:latin typeface="Times New Roman" panose="02020603050405020304" pitchFamily="18" charset="0"/>
              <a:cs typeface="Times New Roman" panose="02020603050405020304" pitchFamily="18" charset="0"/>
            </a:rPr>
            <a:t>Export to STL format</a:t>
          </a:r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1A2FE-DABF-4E2F-981D-45067A81BE9D}" type="parTrans" cxnId="{260E3E0F-A26D-4870-B04F-27AE4BF5AC6F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72D33-A7BB-4BF3-9B2F-16A789C44079}" type="sibTrans" cxnId="{260E3E0F-A26D-4870-B04F-27AE4BF5AC6F}">
      <dgm:prSet/>
      <dgm:spPr/>
      <dgm:t>
        <a:bodyPr/>
        <a:lstStyle/>
        <a:p>
          <a:endParaRPr lang="en-U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82B61-1921-4FF6-A02C-6DCCE887AE26}" type="pres">
      <dgm:prSet presAssocID="{A4E0E288-2FDA-41C2-BAD1-62D49059040F}" presName="Name0" presStyleCnt="0">
        <dgm:presLayoutVars>
          <dgm:dir/>
          <dgm:resizeHandles val="exact"/>
        </dgm:presLayoutVars>
      </dgm:prSet>
      <dgm:spPr/>
    </dgm:pt>
    <dgm:pt modelId="{B21A41F2-0E5B-4B09-84DB-A82D4B73FBDC}" type="pres">
      <dgm:prSet presAssocID="{A3810B9B-F012-44FB-B888-DCB1C1197ECD}" presName="node" presStyleLbl="node1" presStyleIdx="0" presStyleCnt="5">
        <dgm:presLayoutVars>
          <dgm:bulletEnabled val="1"/>
        </dgm:presLayoutVars>
      </dgm:prSet>
      <dgm:spPr/>
    </dgm:pt>
    <dgm:pt modelId="{5B8BD06F-09E9-414C-8C7F-FC2E5196843C}" type="pres">
      <dgm:prSet presAssocID="{9422EA9E-46B0-4694-9CD8-E5FE05A938DB}" presName="sibTrans" presStyleLbl="sibTrans2D1" presStyleIdx="0" presStyleCnt="4"/>
      <dgm:spPr>
        <a:prstGeom prst="rightArrow">
          <a:avLst/>
        </a:prstGeom>
      </dgm:spPr>
    </dgm:pt>
    <dgm:pt modelId="{83B083D4-538F-49C2-95EA-4F3D4D06EF49}" type="pres">
      <dgm:prSet presAssocID="{9422EA9E-46B0-4694-9CD8-E5FE05A938DB}" presName="connectorText" presStyleLbl="sibTrans2D1" presStyleIdx="0" presStyleCnt="4"/>
      <dgm:spPr/>
    </dgm:pt>
    <dgm:pt modelId="{F4A0281E-860E-475C-B156-2F5F92BC6BBB}" type="pres">
      <dgm:prSet presAssocID="{E9887579-221E-4A73-8C02-6B2603F887CF}" presName="node" presStyleLbl="node1" presStyleIdx="1" presStyleCnt="5">
        <dgm:presLayoutVars>
          <dgm:bulletEnabled val="1"/>
        </dgm:presLayoutVars>
      </dgm:prSet>
      <dgm:spPr/>
    </dgm:pt>
    <dgm:pt modelId="{91BA73AD-7CF9-4418-B88E-FBE6D0562B75}" type="pres">
      <dgm:prSet presAssocID="{2BEFE1FD-5F59-4703-94BC-609F438B87C2}" presName="sibTrans" presStyleLbl="sibTrans2D1" presStyleIdx="1" presStyleCnt="4"/>
      <dgm:spPr/>
    </dgm:pt>
    <dgm:pt modelId="{CE878876-210A-48D6-91AD-27B90AF48FB7}" type="pres">
      <dgm:prSet presAssocID="{2BEFE1FD-5F59-4703-94BC-609F438B87C2}" presName="connectorText" presStyleLbl="sibTrans2D1" presStyleIdx="1" presStyleCnt="4"/>
      <dgm:spPr/>
    </dgm:pt>
    <dgm:pt modelId="{93D2BE30-44D3-40C3-A758-CD3F969DA905}" type="pres">
      <dgm:prSet presAssocID="{D44CE439-79C1-4815-9810-ECC8FC345898}" presName="node" presStyleLbl="node1" presStyleIdx="2" presStyleCnt="5">
        <dgm:presLayoutVars>
          <dgm:bulletEnabled val="1"/>
        </dgm:presLayoutVars>
      </dgm:prSet>
      <dgm:spPr/>
    </dgm:pt>
    <dgm:pt modelId="{B9B53DA1-66DC-4445-B9B6-FF6BD31BDAE4}" type="pres">
      <dgm:prSet presAssocID="{E559BAB4-F3E1-4F31-BB57-0D4F173677FC}" presName="sibTrans" presStyleLbl="sibTrans2D1" presStyleIdx="2" presStyleCnt="4"/>
      <dgm:spPr/>
    </dgm:pt>
    <dgm:pt modelId="{93149D9D-925E-4977-B841-9B52AAED33FB}" type="pres">
      <dgm:prSet presAssocID="{E559BAB4-F3E1-4F31-BB57-0D4F173677FC}" presName="connectorText" presStyleLbl="sibTrans2D1" presStyleIdx="2" presStyleCnt="4"/>
      <dgm:spPr/>
    </dgm:pt>
    <dgm:pt modelId="{0088C050-6D8B-46B8-869B-A64E4FF3FCF0}" type="pres">
      <dgm:prSet presAssocID="{0904B6EC-2780-4483-944A-A32BEE975FCB}" presName="node" presStyleLbl="node1" presStyleIdx="3" presStyleCnt="5">
        <dgm:presLayoutVars>
          <dgm:bulletEnabled val="1"/>
        </dgm:presLayoutVars>
      </dgm:prSet>
      <dgm:spPr/>
    </dgm:pt>
    <dgm:pt modelId="{CA6CA39C-1484-4B01-9079-102F88F3DAAE}" type="pres">
      <dgm:prSet presAssocID="{049EE768-503E-40D7-A424-165BC6213F06}" presName="sibTrans" presStyleLbl="sibTrans2D1" presStyleIdx="3" presStyleCnt="4"/>
      <dgm:spPr/>
    </dgm:pt>
    <dgm:pt modelId="{1FDFD8D0-7732-4952-89A7-80C5079577A0}" type="pres">
      <dgm:prSet presAssocID="{049EE768-503E-40D7-A424-165BC6213F06}" presName="connectorText" presStyleLbl="sibTrans2D1" presStyleIdx="3" presStyleCnt="4"/>
      <dgm:spPr/>
    </dgm:pt>
    <dgm:pt modelId="{BD77F529-F8F7-40FA-A69F-9445B24F294D}" type="pres">
      <dgm:prSet presAssocID="{2CC730D0-E1F4-4A62-BF80-C3E34D6386D4}" presName="node" presStyleLbl="node1" presStyleIdx="4" presStyleCnt="5" custLinFactNeighborX="1614">
        <dgm:presLayoutVars>
          <dgm:bulletEnabled val="1"/>
        </dgm:presLayoutVars>
      </dgm:prSet>
      <dgm:spPr/>
    </dgm:pt>
  </dgm:ptLst>
  <dgm:cxnLst>
    <dgm:cxn modelId="{260E3E0F-A26D-4870-B04F-27AE4BF5AC6F}" srcId="{A4E0E288-2FDA-41C2-BAD1-62D49059040F}" destId="{2CC730D0-E1F4-4A62-BF80-C3E34D6386D4}" srcOrd="4" destOrd="0" parTransId="{E831A2FE-DABF-4E2F-981D-45067A81BE9D}" sibTransId="{7AD72D33-A7BB-4BF3-9B2F-16A789C44079}"/>
    <dgm:cxn modelId="{EB9B5212-1349-4CCF-AE28-72558A9F9E23}" type="presOf" srcId="{049EE768-503E-40D7-A424-165BC6213F06}" destId="{CA6CA39C-1484-4B01-9079-102F88F3DAAE}" srcOrd="0" destOrd="0" presId="urn:microsoft.com/office/officeart/2005/8/layout/process1"/>
    <dgm:cxn modelId="{3A3FA720-D468-42F9-8E8F-1D4F741B8511}" srcId="{A4E0E288-2FDA-41C2-BAD1-62D49059040F}" destId="{D44CE439-79C1-4815-9810-ECC8FC345898}" srcOrd="2" destOrd="0" parTransId="{484A8D76-0469-445D-BAA1-35515FA5E50D}" sibTransId="{E559BAB4-F3E1-4F31-BB57-0D4F173677FC}"/>
    <dgm:cxn modelId="{33D8CF34-5F4B-425F-B6CC-00FBB1C23B35}" type="presOf" srcId="{D44CE439-79C1-4815-9810-ECC8FC345898}" destId="{93D2BE30-44D3-40C3-A758-CD3F969DA905}" srcOrd="0" destOrd="0" presId="urn:microsoft.com/office/officeart/2005/8/layout/process1"/>
    <dgm:cxn modelId="{4CF22D5B-A085-4994-820A-426541B819A8}" type="presOf" srcId="{0904B6EC-2780-4483-944A-A32BEE975FCB}" destId="{0088C050-6D8B-46B8-869B-A64E4FF3FCF0}" srcOrd="0" destOrd="0" presId="urn:microsoft.com/office/officeart/2005/8/layout/process1"/>
    <dgm:cxn modelId="{AD2F8743-9A17-463D-BDC5-05400C0E559D}" type="presOf" srcId="{E559BAB4-F3E1-4F31-BB57-0D4F173677FC}" destId="{B9B53DA1-66DC-4445-B9B6-FF6BD31BDAE4}" srcOrd="0" destOrd="0" presId="urn:microsoft.com/office/officeart/2005/8/layout/process1"/>
    <dgm:cxn modelId="{EAAF2444-4965-4189-800F-E91D019CE5C6}" type="presOf" srcId="{E559BAB4-F3E1-4F31-BB57-0D4F173677FC}" destId="{93149D9D-925E-4977-B841-9B52AAED33FB}" srcOrd="1" destOrd="0" presId="urn:microsoft.com/office/officeart/2005/8/layout/process1"/>
    <dgm:cxn modelId="{CEDB3F45-776A-4E30-A380-46C80E86CD2F}" srcId="{A4E0E288-2FDA-41C2-BAD1-62D49059040F}" destId="{0904B6EC-2780-4483-944A-A32BEE975FCB}" srcOrd="3" destOrd="0" parTransId="{A21AAB7B-F1CB-45EC-9A3F-C075AE6AC430}" sibTransId="{049EE768-503E-40D7-A424-165BC6213F06}"/>
    <dgm:cxn modelId="{50D95A72-906E-4B4A-BF13-3C3B3CB7A3E1}" type="presOf" srcId="{2CC730D0-E1F4-4A62-BF80-C3E34D6386D4}" destId="{BD77F529-F8F7-40FA-A69F-9445B24F294D}" srcOrd="0" destOrd="0" presId="urn:microsoft.com/office/officeart/2005/8/layout/process1"/>
    <dgm:cxn modelId="{5858E899-93BD-4091-8ABB-26EB969E0F5C}" type="presOf" srcId="{9422EA9E-46B0-4694-9CD8-E5FE05A938DB}" destId="{5B8BD06F-09E9-414C-8C7F-FC2E5196843C}" srcOrd="0" destOrd="0" presId="urn:microsoft.com/office/officeart/2005/8/layout/process1"/>
    <dgm:cxn modelId="{206751A0-E158-452A-8964-24C0131A5BE8}" type="presOf" srcId="{049EE768-503E-40D7-A424-165BC6213F06}" destId="{1FDFD8D0-7732-4952-89A7-80C5079577A0}" srcOrd="1" destOrd="0" presId="urn:microsoft.com/office/officeart/2005/8/layout/process1"/>
    <dgm:cxn modelId="{91C216AF-1984-4A9E-868E-988D5F3C7124}" srcId="{A4E0E288-2FDA-41C2-BAD1-62D49059040F}" destId="{A3810B9B-F012-44FB-B888-DCB1C1197ECD}" srcOrd="0" destOrd="0" parTransId="{CF36DB3B-4D1D-4AB2-B2D8-F5BC8B8C59C3}" sibTransId="{9422EA9E-46B0-4694-9CD8-E5FE05A938DB}"/>
    <dgm:cxn modelId="{A8BC4AB2-89FC-47B7-931A-CB8E14CFF5C8}" type="presOf" srcId="{A4E0E288-2FDA-41C2-BAD1-62D49059040F}" destId="{B7082B61-1921-4FF6-A02C-6DCCE887AE26}" srcOrd="0" destOrd="0" presId="urn:microsoft.com/office/officeart/2005/8/layout/process1"/>
    <dgm:cxn modelId="{BB89E7B9-12D4-48E0-B7A9-C462D415C3F1}" type="presOf" srcId="{2BEFE1FD-5F59-4703-94BC-609F438B87C2}" destId="{91BA73AD-7CF9-4418-B88E-FBE6D0562B75}" srcOrd="0" destOrd="0" presId="urn:microsoft.com/office/officeart/2005/8/layout/process1"/>
    <dgm:cxn modelId="{65C416CC-B802-4004-BB67-53C0A6CDA350}" srcId="{A4E0E288-2FDA-41C2-BAD1-62D49059040F}" destId="{E9887579-221E-4A73-8C02-6B2603F887CF}" srcOrd="1" destOrd="0" parTransId="{54D760A8-E0CC-4CC9-B62B-79CC69A3503C}" sibTransId="{2BEFE1FD-5F59-4703-94BC-609F438B87C2}"/>
    <dgm:cxn modelId="{4E8F3BDF-C765-41AA-89DE-5C903FCBA2A0}" type="presOf" srcId="{2BEFE1FD-5F59-4703-94BC-609F438B87C2}" destId="{CE878876-210A-48D6-91AD-27B90AF48FB7}" srcOrd="1" destOrd="0" presId="urn:microsoft.com/office/officeart/2005/8/layout/process1"/>
    <dgm:cxn modelId="{45A2A9F7-070F-4AFF-877D-5F0AC5F119BE}" type="presOf" srcId="{A3810B9B-F012-44FB-B888-DCB1C1197ECD}" destId="{B21A41F2-0E5B-4B09-84DB-A82D4B73FBDC}" srcOrd="0" destOrd="0" presId="urn:microsoft.com/office/officeart/2005/8/layout/process1"/>
    <dgm:cxn modelId="{664101FC-5BF3-4692-AC3F-C768868C3E3B}" type="presOf" srcId="{E9887579-221E-4A73-8C02-6B2603F887CF}" destId="{F4A0281E-860E-475C-B156-2F5F92BC6BBB}" srcOrd="0" destOrd="0" presId="urn:microsoft.com/office/officeart/2005/8/layout/process1"/>
    <dgm:cxn modelId="{C8039BFC-0533-43DA-B981-743562235C3F}" type="presOf" srcId="{9422EA9E-46B0-4694-9CD8-E5FE05A938DB}" destId="{83B083D4-538F-49C2-95EA-4F3D4D06EF49}" srcOrd="1" destOrd="0" presId="urn:microsoft.com/office/officeart/2005/8/layout/process1"/>
    <dgm:cxn modelId="{0E06AF2E-6295-4FCD-A997-F4480CE43B65}" type="presParOf" srcId="{B7082B61-1921-4FF6-A02C-6DCCE887AE26}" destId="{B21A41F2-0E5B-4B09-84DB-A82D4B73FBDC}" srcOrd="0" destOrd="0" presId="urn:microsoft.com/office/officeart/2005/8/layout/process1"/>
    <dgm:cxn modelId="{459A44A9-6078-495D-988C-9041922E41D8}" type="presParOf" srcId="{B7082B61-1921-4FF6-A02C-6DCCE887AE26}" destId="{5B8BD06F-09E9-414C-8C7F-FC2E5196843C}" srcOrd="1" destOrd="0" presId="urn:microsoft.com/office/officeart/2005/8/layout/process1"/>
    <dgm:cxn modelId="{9360A93D-FE9E-4FDF-B1E8-C8D408B94221}" type="presParOf" srcId="{5B8BD06F-09E9-414C-8C7F-FC2E5196843C}" destId="{83B083D4-538F-49C2-95EA-4F3D4D06EF49}" srcOrd="0" destOrd="0" presId="urn:microsoft.com/office/officeart/2005/8/layout/process1"/>
    <dgm:cxn modelId="{0899D182-60D0-4403-B94B-F1268674774E}" type="presParOf" srcId="{B7082B61-1921-4FF6-A02C-6DCCE887AE26}" destId="{F4A0281E-860E-475C-B156-2F5F92BC6BBB}" srcOrd="2" destOrd="0" presId="urn:microsoft.com/office/officeart/2005/8/layout/process1"/>
    <dgm:cxn modelId="{5C90BBAD-EC54-45E7-995A-5EF4CED96539}" type="presParOf" srcId="{B7082B61-1921-4FF6-A02C-6DCCE887AE26}" destId="{91BA73AD-7CF9-4418-B88E-FBE6D0562B75}" srcOrd="3" destOrd="0" presId="urn:microsoft.com/office/officeart/2005/8/layout/process1"/>
    <dgm:cxn modelId="{8B1C2783-A565-4358-BBF7-00B8605BE61D}" type="presParOf" srcId="{91BA73AD-7CF9-4418-B88E-FBE6D0562B75}" destId="{CE878876-210A-48D6-91AD-27B90AF48FB7}" srcOrd="0" destOrd="0" presId="urn:microsoft.com/office/officeart/2005/8/layout/process1"/>
    <dgm:cxn modelId="{B9FD1E0B-9F8F-4FFD-BAA5-B0B8E96271DB}" type="presParOf" srcId="{B7082B61-1921-4FF6-A02C-6DCCE887AE26}" destId="{93D2BE30-44D3-40C3-A758-CD3F969DA905}" srcOrd="4" destOrd="0" presId="urn:microsoft.com/office/officeart/2005/8/layout/process1"/>
    <dgm:cxn modelId="{A11D4BC1-9588-467E-BB71-4ED3368A8FE1}" type="presParOf" srcId="{B7082B61-1921-4FF6-A02C-6DCCE887AE26}" destId="{B9B53DA1-66DC-4445-B9B6-FF6BD31BDAE4}" srcOrd="5" destOrd="0" presId="urn:microsoft.com/office/officeart/2005/8/layout/process1"/>
    <dgm:cxn modelId="{535D5408-0111-4ADD-A308-F892CDEBC5F2}" type="presParOf" srcId="{B9B53DA1-66DC-4445-B9B6-FF6BD31BDAE4}" destId="{93149D9D-925E-4977-B841-9B52AAED33FB}" srcOrd="0" destOrd="0" presId="urn:microsoft.com/office/officeart/2005/8/layout/process1"/>
    <dgm:cxn modelId="{B884E79F-B37A-4284-BE0C-F5974288DACF}" type="presParOf" srcId="{B7082B61-1921-4FF6-A02C-6DCCE887AE26}" destId="{0088C050-6D8B-46B8-869B-A64E4FF3FCF0}" srcOrd="6" destOrd="0" presId="urn:microsoft.com/office/officeart/2005/8/layout/process1"/>
    <dgm:cxn modelId="{F51C9A0D-2E43-4534-ADE1-ABD6743B586F}" type="presParOf" srcId="{B7082B61-1921-4FF6-A02C-6DCCE887AE26}" destId="{CA6CA39C-1484-4B01-9079-102F88F3DAAE}" srcOrd="7" destOrd="0" presId="urn:microsoft.com/office/officeart/2005/8/layout/process1"/>
    <dgm:cxn modelId="{C7E20819-80C3-4A50-B5AB-6E3AB0240681}" type="presParOf" srcId="{CA6CA39C-1484-4B01-9079-102F88F3DAAE}" destId="{1FDFD8D0-7732-4952-89A7-80C5079577A0}" srcOrd="0" destOrd="0" presId="urn:microsoft.com/office/officeart/2005/8/layout/process1"/>
    <dgm:cxn modelId="{74305625-C572-41A8-8897-A1CACDB5EE02}" type="presParOf" srcId="{B7082B61-1921-4FF6-A02C-6DCCE887AE26}" destId="{BD77F529-F8F7-40FA-A69F-9445B24F294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A41F2-0E5B-4B09-84DB-A82D4B73FBDC}">
      <dsp:nvSpPr>
        <dsp:cNvPr id="0" name=""/>
        <dsp:cNvSpPr/>
      </dsp:nvSpPr>
      <dsp:spPr bwMode="white">
        <a:xfrm>
          <a:off x="5260" y="10855"/>
          <a:ext cx="1630713" cy="1161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Data loading</a:t>
          </a: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90" y="44885"/>
        <a:ext cx="1562653" cy="1093823"/>
      </dsp:txXfrm>
    </dsp:sp>
    <dsp:sp modelId="{5B8BD06F-09E9-414C-8C7F-FC2E5196843C}">
      <dsp:nvSpPr>
        <dsp:cNvPr id="0" name=""/>
        <dsp:cNvSpPr/>
      </dsp:nvSpPr>
      <dsp:spPr bwMode="white">
        <a:xfrm>
          <a:off x="1799045" y="389589"/>
          <a:ext cx="345711" cy="404416"/>
        </a:xfrm>
        <a:prstGeom prst="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9045" y="470472"/>
        <a:ext cx="241998" cy="242650"/>
      </dsp:txXfrm>
    </dsp:sp>
    <dsp:sp modelId="{F4A0281E-860E-475C-B156-2F5F92BC6BBB}">
      <dsp:nvSpPr>
        <dsp:cNvPr id="0" name=""/>
        <dsp:cNvSpPr/>
      </dsp:nvSpPr>
      <dsp:spPr bwMode="white">
        <a:xfrm>
          <a:off x="2288259" y="10855"/>
          <a:ext cx="1630713" cy="1161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Image pre-processing</a:t>
          </a: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2289" y="44885"/>
        <a:ext cx="1562653" cy="1093823"/>
      </dsp:txXfrm>
    </dsp:sp>
    <dsp:sp modelId="{91BA73AD-7CF9-4418-B88E-FBE6D0562B75}">
      <dsp:nvSpPr>
        <dsp:cNvPr id="0" name=""/>
        <dsp:cNvSpPr/>
      </dsp:nvSpPr>
      <dsp:spPr bwMode="white">
        <a:xfrm>
          <a:off x="4082043" y="389589"/>
          <a:ext cx="345711" cy="404416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2043" y="470472"/>
        <a:ext cx="241998" cy="242650"/>
      </dsp:txXfrm>
    </dsp:sp>
    <dsp:sp modelId="{93D2BE30-44D3-40C3-A758-CD3F969DA905}">
      <dsp:nvSpPr>
        <dsp:cNvPr id="0" name=""/>
        <dsp:cNvSpPr/>
      </dsp:nvSpPr>
      <dsp:spPr bwMode="white">
        <a:xfrm>
          <a:off x="4571257" y="10855"/>
          <a:ext cx="1630713" cy="1161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Bone structure segmentation</a:t>
          </a: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5287" y="44885"/>
        <a:ext cx="1562653" cy="1093823"/>
      </dsp:txXfrm>
    </dsp:sp>
    <dsp:sp modelId="{B9B53DA1-66DC-4445-B9B6-FF6BD31BDAE4}">
      <dsp:nvSpPr>
        <dsp:cNvPr id="0" name=""/>
        <dsp:cNvSpPr/>
      </dsp:nvSpPr>
      <dsp:spPr bwMode="white">
        <a:xfrm>
          <a:off x="6365042" y="389589"/>
          <a:ext cx="345711" cy="404416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5042" y="470472"/>
        <a:ext cx="241998" cy="242650"/>
      </dsp:txXfrm>
    </dsp:sp>
    <dsp:sp modelId="{0088C050-6D8B-46B8-869B-A64E4FF3FCF0}">
      <dsp:nvSpPr>
        <dsp:cNvPr id="0" name=""/>
        <dsp:cNvSpPr/>
      </dsp:nvSpPr>
      <dsp:spPr bwMode="white">
        <a:xfrm>
          <a:off x="6854256" y="10855"/>
          <a:ext cx="1630713" cy="1161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3-D reconstruction and model export</a:t>
          </a:r>
          <a:endParaRPr lang="en-US" sz="18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88286" y="44885"/>
        <a:ext cx="1562653" cy="1093823"/>
      </dsp:txXfrm>
    </dsp:sp>
    <dsp:sp modelId="{CA6CA39C-1484-4B01-9079-102F88F3DAAE}">
      <dsp:nvSpPr>
        <dsp:cNvPr id="0" name=""/>
        <dsp:cNvSpPr/>
      </dsp:nvSpPr>
      <dsp:spPr bwMode="white">
        <a:xfrm>
          <a:off x="8649356" y="389589"/>
          <a:ext cx="348499" cy="404416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9356" y="470472"/>
        <a:ext cx="243949" cy="242650"/>
      </dsp:txXfrm>
    </dsp:sp>
    <dsp:sp modelId="{BD77F529-F8F7-40FA-A69F-9445B24F294D}">
      <dsp:nvSpPr>
        <dsp:cNvPr id="0" name=""/>
        <dsp:cNvSpPr/>
      </dsp:nvSpPr>
      <dsp:spPr bwMode="white">
        <a:xfrm>
          <a:off x="9142515" y="10855"/>
          <a:ext cx="1630713" cy="1161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Export to STL format</a:t>
          </a:r>
          <a:endParaRPr lang="en-US" sz="18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76545" y="44885"/>
        <a:ext cx="1562653" cy="1093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.jpe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15.jpe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0" y="5958000"/>
            <a:ext cx="12192000" cy="900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 rot="5400000" flipH="1">
            <a:off x="-180000" y="6138000"/>
            <a:ext cx="900000" cy="540000"/>
          </a:xfrm>
          <a:prstGeom prst="round2SameRect">
            <a:avLst>
              <a:gd name="adj1" fmla="val 27924"/>
              <a:gd name="adj2" fmla="val 0"/>
            </a:avLst>
          </a:prstGeom>
          <a:gradFill flip="none" rotWithShape="1">
            <a:gsLst>
              <a:gs pos="0">
                <a:srgbClr val="2C53FC"/>
              </a:gs>
              <a:gs pos="51000">
                <a:srgbClr val="2C53FC"/>
              </a:gs>
              <a:gs pos="97000">
                <a:srgbClr val="766BFD"/>
              </a:gs>
              <a:gs pos="100000">
                <a:srgbClr val="766BFD"/>
              </a:gs>
            </a:gsLst>
            <a:lin ang="16200000" scaled="1"/>
          </a:gradFill>
        </p:spPr>
      </p:sp>
      <p:sp>
        <p:nvSpPr>
          <p:cNvPr id="5" name="Text 3"/>
          <p:cNvSpPr/>
          <p:nvPr/>
        </p:nvSpPr>
        <p:spPr>
          <a:xfrm rot="5400000">
            <a:off x="-180000" y="6138000"/>
            <a:ext cx="900000" cy="540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09-17:04:53-d3jnld8s8jdo4os5djag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367" y="6306662"/>
            <a:ext cx="202678" cy="20267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3263900" y="6422513"/>
            <a:ext cx="5664200" cy="0"/>
          </a:xfrm>
          <a:prstGeom prst="line">
            <a:avLst/>
          </a:prstGeom>
          <a:noFill/>
          <a:ln w="19050">
            <a:solidFill>
              <a:srgbClr val="E3E1FF">
                <a:alpha val="70196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 rot="17760000">
            <a:off x="10877550" y="88265"/>
            <a:ext cx="1242695" cy="1242695"/>
          </a:xfrm>
          <a:prstGeom prst="ellipse">
            <a:avLst/>
          </a:prstGeom>
          <a:gradFill flip="none" rotWithShape="1">
            <a:gsLst>
              <a:gs pos="0">
                <a:srgbClr val="766BFD">
                  <a:alpha val="34000"/>
                </a:srgbClr>
              </a:gs>
              <a:gs pos="76000">
                <a:srgbClr val="766BFD">
                  <a:alpha val="3000"/>
                </a:srgbClr>
              </a:gs>
              <a:gs pos="100000">
                <a:srgbClr val="766BFD">
                  <a:alpha val="3000"/>
                </a:srgbClr>
              </a:gs>
            </a:gsLst>
            <a:lin ang="0" scaled="1"/>
          </a:gradFill>
        </p:spPr>
      </p:sp>
      <p:sp>
        <p:nvSpPr>
          <p:cNvPr id="9" name="Text 6"/>
          <p:cNvSpPr/>
          <p:nvPr/>
        </p:nvSpPr>
        <p:spPr>
          <a:xfrm rot="17760000">
            <a:off x="10877550" y="88265"/>
            <a:ext cx="1242695" cy="124269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0" name="Image 1" descr="https://kimi-img.moonshot.cn/pub/slides/slides_tmpl/image/25-10-09-17:04:53-d3jnld8s8jdo4os5djc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830580"/>
            <a:ext cx="12191365" cy="51504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61589" y="1370192"/>
            <a:ext cx="10982420" cy="2158267"/>
          </a:xfrm>
          <a:prstGeom prst="rect">
            <a:avLst/>
          </a:prstGeom>
          <a:noFill/>
        </p:spPr>
        <p:txBody>
          <a:bodyPr wrap="square" lIns="91440" tIns="45720" rIns="91440" bIns="45720" rtlCol="0" anchor="b"/>
          <a:lstStyle/>
          <a:p>
            <a:r>
              <a:rPr lang="en-US" sz="4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 Python-Implemented Algorithm for Three-Dimensional Reconstruction of the Human Lumbar Spine from DICOM CT Data</a:t>
            </a:r>
            <a:endParaRPr lang="en-US" sz="4000" dirty="0"/>
          </a:p>
        </p:txBody>
      </p:sp>
      <p:sp>
        <p:nvSpPr>
          <p:cNvPr id="14" name="Shape 10"/>
          <p:cNvSpPr/>
          <p:nvPr/>
        </p:nvSpPr>
        <p:spPr>
          <a:xfrm>
            <a:off x="863586" y="4046707"/>
            <a:ext cx="10157852" cy="805606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en-US" altLang="zh-CN" sz="2500" dirty="0">
                <a:solidFill>
                  <a:srgbClr val="0070C0"/>
                </a:solidFill>
              </a:rPr>
              <a:t>Author</a:t>
            </a:r>
            <a:r>
              <a:rPr lang="zh-CN" altLang="en-US" sz="2500">
                <a:solidFill>
                  <a:srgbClr val="0070C0"/>
                </a:solidFill>
              </a:rPr>
              <a:t>：</a:t>
            </a:r>
            <a:r>
              <a:rPr lang="en-US" altLang="zh-CN" sz="2500" dirty="0">
                <a:solidFill>
                  <a:srgbClr val="0070C0"/>
                </a:solidFill>
                <a:sym typeface="+mn-ea"/>
              </a:rPr>
              <a:t>Wang Xuemei</a:t>
            </a:r>
            <a:r>
              <a:rPr lang="en-US" altLang="zh-CN" sz="2500" dirty="0">
                <a:solidFill>
                  <a:srgbClr val="0070C0"/>
                </a:solidFill>
              </a:rPr>
              <a:t>               </a:t>
            </a:r>
            <a:endParaRPr lang="zh-CN" altLang="en-US" sz="25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4:53-d3jnld8s8jdo4os5djb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1701" y="1858645"/>
            <a:ext cx="1773870" cy="392540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09-17:04:54-d3jnldgs8jdo4os5dje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17597" y="1844947"/>
            <a:ext cx="1801759" cy="3926568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09-17:04:53-d3jnld8s8jdo4os5djc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195120" y="1844947"/>
            <a:ext cx="1801759" cy="3926568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10-09-17:04:53-d3jnld8s8jdo4os5djd0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372644" y="1857375"/>
            <a:ext cx="1723891" cy="3926568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10-09-17:04:53-d3jnld8s8jdo4os5djd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52209" y="1857375"/>
            <a:ext cx="1801759" cy="3926568"/>
          </a:xfrm>
          <a:prstGeom prst="rect">
            <a:avLst/>
          </a:prstGeom>
        </p:spPr>
      </p:pic>
      <p:pic>
        <p:nvPicPr>
          <p:cNvPr id="8" name="Image 6" descr="https://kimi-img.moonshot.cn/pub/slides/slides_tmpl/image/25-10-09-17:04:54-d3jnldgs8jdo4os5djf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19715" y="256540"/>
            <a:ext cx="1314450" cy="257175"/>
          </a:xfrm>
          <a:prstGeom prst="rect">
            <a:avLst/>
          </a:prstGeom>
        </p:spPr>
      </p:pic>
      <p:sp>
        <p:nvSpPr>
          <p:cNvPr id="10" name="Shape 1"/>
          <p:cNvSpPr/>
          <p:nvPr/>
        </p:nvSpPr>
        <p:spPr>
          <a:xfrm>
            <a:off x="7105834" y="719187"/>
            <a:ext cx="4628517" cy="655662"/>
          </a:xfrm>
          <a:custGeom>
            <a:avLst/>
            <a:gdLst/>
            <a:ahLst/>
            <a:cxnLst/>
            <a:rect l="l" t="t" r="r" b="b"/>
            <a:pathLst>
              <a:path w="4628517" h="655662">
                <a:moveTo>
                  <a:pt x="865138" y="117053"/>
                </a:moveTo>
                <a:cubicBezTo>
                  <a:pt x="812205" y="117053"/>
                  <a:pt x="770527" y="136698"/>
                  <a:pt x="740104" y="175989"/>
                </a:cubicBezTo>
                <a:cubicBezTo>
                  <a:pt x="709681" y="215280"/>
                  <a:pt x="694469" y="266166"/>
                  <a:pt x="694469" y="328649"/>
                </a:cubicBezTo>
                <a:cubicBezTo>
                  <a:pt x="694469" y="390314"/>
                  <a:pt x="709340" y="440723"/>
                  <a:pt x="739080" y="479877"/>
                </a:cubicBezTo>
                <a:cubicBezTo>
                  <a:pt x="768821" y="519032"/>
                  <a:pt x="809613" y="538609"/>
                  <a:pt x="861454" y="538609"/>
                </a:cubicBezTo>
                <a:cubicBezTo>
                  <a:pt x="914388" y="538609"/>
                  <a:pt x="955588" y="519850"/>
                  <a:pt x="985056" y="482333"/>
                </a:cubicBezTo>
                <a:cubicBezTo>
                  <a:pt x="1014524" y="444816"/>
                  <a:pt x="1029258" y="394407"/>
                  <a:pt x="1029258" y="331105"/>
                </a:cubicBezTo>
                <a:cubicBezTo>
                  <a:pt x="1029258" y="265075"/>
                  <a:pt x="1014933" y="212892"/>
                  <a:pt x="986284" y="174557"/>
                </a:cubicBezTo>
                <a:cubicBezTo>
                  <a:pt x="957634" y="136221"/>
                  <a:pt x="917253" y="117053"/>
                  <a:pt x="865138" y="117053"/>
                </a:cubicBezTo>
                <a:close/>
                <a:moveTo>
                  <a:pt x="3647480" y="10641"/>
                </a:moveTo>
                <a:lnTo>
                  <a:pt x="4144342" y="10641"/>
                </a:lnTo>
                <a:lnTo>
                  <a:pt x="4144342" y="121146"/>
                </a:lnTo>
                <a:lnTo>
                  <a:pt x="3963442" y="121146"/>
                </a:lnTo>
                <a:lnTo>
                  <a:pt x="3963442" y="644612"/>
                </a:lnTo>
                <a:lnTo>
                  <a:pt x="3827971" y="644612"/>
                </a:lnTo>
                <a:lnTo>
                  <a:pt x="3827971" y="121146"/>
                </a:lnTo>
                <a:lnTo>
                  <a:pt x="3647480" y="121146"/>
                </a:lnTo>
                <a:close/>
                <a:moveTo>
                  <a:pt x="2992450" y="10641"/>
                </a:moveTo>
                <a:lnTo>
                  <a:pt x="3139790" y="10641"/>
                </a:lnTo>
                <a:lnTo>
                  <a:pt x="3398453" y="409277"/>
                </a:lnTo>
                <a:cubicBezTo>
                  <a:pt x="3415643" y="435744"/>
                  <a:pt x="3426147" y="452524"/>
                  <a:pt x="3429968" y="459618"/>
                </a:cubicBezTo>
                <a:lnTo>
                  <a:pt x="3432014" y="459618"/>
                </a:lnTo>
                <a:cubicBezTo>
                  <a:pt x="3429285" y="444338"/>
                  <a:pt x="3427921" y="415143"/>
                  <a:pt x="3427921" y="372033"/>
                </a:cubicBezTo>
                <a:lnTo>
                  <a:pt x="3427921" y="10641"/>
                </a:lnTo>
                <a:lnTo>
                  <a:pt x="3556025" y="10641"/>
                </a:lnTo>
                <a:lnTo>
                  <a:pt x="3556025" y="644612"/>
                </a:lnTo>
                <a:lnTo>
                  <a:pt x="3417689" y="644612"/>
                </a:lnTo>
                <a:lnTo>
                  <a:pt x="3149203" y="234516"/>
                </a:lnTo>
                <a:cubicBezTo>
                  <a:pt x="3135288" y="213233"/>
                  <a:pt x="3125192" y="196044"/>
                  <a:pt x="3118916" y="182947"/>
                </a:cubicBezTo>
                <a:lnTo>
                  <a:pt x="3116870" y="182947"/>
                </a:lnTo>
                <a:cubicBezTo>
                  <a:pt x="3119326" y="204775"/>
                  <a:pt x="3120554" y="238472"/>
                  <a:pt x="3120554" y="284038"/>
                </a:cubicBezTo>
                <a:lnTo>
                  <a:pt x="3120554" y="644612"/>
                </a:lnTo>
                <a:lnTo>
                  <a:pt x="2992450" y="644612"/>
                </a:lnTo>
                <a:close/>
                <a:moveTo>
                  <a:pt x="2516200" y="10641"/>
                </a:moveTo>
                <a:lnTo>
                  <a:pt x="2876773" y="10641"/>
                </a:lnTo>
                <a:lnTo>
                  <a:pt x="2876773" y="121146"/>
                </a:lnTo>
                <a:lnTo>
                  <a:pt x="2651261" y="121146"/>
                </a:lnTo>
                <a:lnTo>
                  <a:pt x="2651261" y="270532"/>
                </a:lnTo>
                <a:lnTo>
                  <a:pt x="2860811" y="270532"/>
                </a:lnTo>
                <a:lnTo>
                  <a:pt x="2860811" y="380628"/>
                </a:lnTo>
                <a:lnTo>
                  <a:pt x="2651261" y="380628"/>
                </a:lnTo>
                <a:lnTo>
                  <a:pt x="2651261" y="534107"/>
                </a:lnTo>
                <a:lnTo>
                  <a:pt x="2891507" y="534107"/>
                </a:lnTo>
                <a:lnTo>
                  <a:pt x="2891507" y="644612"/>
                </a:lnTo>
                <a:lnTo>
                  <a:pt x="2516200" y="644612"/>
                </a:lnTo>
                <a:close/>
                <a:moveTo>
                  <a:pt x="1932980" y="10641"/>
                </a:moveTo>
                <a:lnTo>
                  <a:pt x="2429842" y="10641"/>
                </a:lnTo>
                <a:lnTo>
                  <a:pt x="2429842" y="121146"/>
                </a:lnTo>
                <a:lnTo>
                  <a:pt x="2248942" y="121146"/>
                </a:lnTo>
                <a:lnTo>
                  <a:pt x="2248942" y="644612"/>
                </a:lnTo>
                <a:lnTo>
                  <a:pt x="2113471" y="644612"/>
                </a:lnTo>
                <a:lnTo>
                  <a:pt x="2113471" y="121146"/>
                </a:lnTo>
                <a:lnTo>
                  <a:pt x="1932980" y="121146"/>
                </a:lnTo>
                <a:close/>
                <a:moveTo>
                  <a:pt x="1277950" y="10641"/>
                </a:moveTo>
                <a:lnTo>
                  <a:pt x="1425290" y="10641"/>
                </a:lnTo>
                <a:lnTo>
                  <a:pt x="1683953" y="409277"/>
                </a:lnTo>
                <a:cubicBezTo>
                  <a:pt x="1701143" y="435744"/>
                  <a:pt x="1711647" y="452524"/>
                  <a:pt x="1715467" y="459618"/>
                </a:cubicBezTo>
                <a:lnTo>
                  <a:pt x="1717514" y="459618"/>
                </a:lnTo>
                <a:cubicBezTo>
                  <a:pt x="1714785" y="444338"/>
                  <a:pt x="1713421" y="415143"/>
                  <a:pt x="1713421" y="372033"/>
                </a:cubicBezTo>
                <a:lnTo>
                  <a:pt x="1713421" y="10641"/>
                </a:lnTo>
                <a:lnTo>
                  <a:pt x="1841525" y="10641"/>
                </a:lnTo>
                <a:lnTo>
                  <a:pt x="1841525" y="644612"/>
                </a:lnTo>
                <a:lnTo>
                  <a:pt x="1703189" y="644612"/>
                </a:lnTo>
                <a:lnTo>
                  <a:pt x="1434703" y="234516"/>
                </a:lnTo>
                <a:cubicBezTo>
                  <a:pt x="1420788" y="213233"/>
                  <a:pt x="1410692" y="196044"/>
                  <a:pt x="1404417" y="182947"/>
                </a:cubicBezTo>
                <a:lnTo>
                  <a:pt x="1402370" y="182947"/>
                </a:lnTo>
                <a:cubicBezTo>
                  <a:pt x="1404826" y="204775"/>
                  <a:pt x="1406054" y="238472"/>
                  <a:pt x="1406054" y="284038"/>
                </a:cubicBezTo>
                <a:lnTo>
                  <a:pt x="1406054" y="644612"/>
                </a:lnTo>
                <a:lnTo>
                  <a:pt x="1277950" y="644612"/>
                </a:lnTo>
                <a:close/>
                <a:moveTo>
                  <a:pt x="4444752" y="0"/>
                </a:moveTo>
                <a:cubicBezTo>
                  <a:pt x="4506689" y="0"/>
                  <a:pt x="4558667" y="8049"/>
                  <a:pt x="4600687" y="24147"/>
                </a:cubicBezTo>
                <a:lnTo>
                  <a:pt x="4600687" y="151023"/>
                </a:lnTo>
                <a:cubicBezTo>
                  <a:pt x="4558122" y="122101"/>
                  <a:pt x="4508326" y="107640"/>
                  <a:pt x="4451300" y="107640"/>
                </a:cubicBezTo>
                <a:cubicBezTo>
                  <a:pt x="4418013" y="107640"/>
                  <a:pt x="4391410" y="113711"/>
                  <a:pt x="4371491" y="125852"/>
                </a:cubicBezTo>
                <a:cubicBezTo>
                  <a:pt x="4351573" y="137994"/>
                  <a:pt x="4341614" y="154297"/>
                  <a:pt x="4341614" y="174761"/>
                </a:cubicBezTo>
                <a:cubicBezTo>
                  <a:pt x="4341614" y="191132"/>
                  <a:pt x="4348435" y="206207"/>
                  <a:pt x="4362078" y="219986"/>
                </a:cubicBezTo>
                <a:cubicBezTo>
                  <a:pt x="4375720" y="233765"/>
                  <a:pt x="4409418" y="252387"/>
                  <a:pt x="4463169" y="275853"/>
                </a:cubicBezTo>
                <a:cubicBezTo>
                  <a:pt x="4526198" y="302865"/>
                  <a:pt x="4569513" y="331378"/>
                  <a:pt x="4593115" y="361392"/>
                </a:cubicBezTo>
                <a:cubicBezTo>
                  <a:pt x="4616717" y="391405"/>
                  <a:pt x="4628517" y="427149"/>
                  <a:pt x="4628517" y="468622"/>
                </a:cubicBezTo>
                <a:cubicBezTo>
                  <a:pt x="4628517" y="529468"/>
                  <a:pt x="4606962" y="575853"/>
                  <a:pt x="4563852" y="607777"/>
                </a:cubicBezTo>
                <a:cubicBezTo>
                  <a:pt x="4520741" y="639700"/>
                  <a:pt x="4459486" y="655662"/>
                  <a:pt x="4380086" y="655662"/>
                </a:cubicBezTo>
                <a:cubicBezTo>
                  <a:pt x="4307508" y="655662"/>
                  <a:pt x="4248026" y="643929"/>
                  <a:pt x="4201641" y="620464"/>
                </a:cubicBezTo>
                <a:lnTo>
                  <a:pt x="4201641" y="484993"/>
                </a:lnTo>
                <a:cubicBezTo>
                  <a:pt x="4252665" y="527285"/>
                  <a:pt x="4310645" y="548431"/>
                  <a:pt x="4375584" y="548431"/>
                </a:cubicBezTo>
                <a:cubicBezTo>
                  <a:pt x="4412419" y="548431"/>
                  <a:pt x="4440114" y="542088"/>
                  <a:pt x="4458667" y="529400"/>
                </a:cubicBezTo>
                <a:cubicBezTo>
                  <a:pt x="4477221" y="516712"/>
                  <a:pt x="4486498" y="500410"/>
                  <a:pt x="4486498" y="480491"/>
                </a:cubicBezTo>
                <a:cubicBezTo>
                  <a:pt x="4486498" y="463302"/>
                  <a:pt x="4479131" y="447067"/>
                  <a:pt x="4464397" y="431787"/>
                </a:cubicBezTo>
                <a:cubicBezTo>
                  <a:pt x="4449663" y="416508"/>
                  <a:pt x="4410782" y="395771"/>
                  <a:pt x="4347753" y="369577"/>
                </a:cubicBezTo>
                <a:cubicBezTo>
                  <a:pt x="4248708" y="327558"/>
                  <a:pt x="4199186" y="266439"/>
                  <a:pt x="4199186" y="186221"/>
                </a:cubicBezTo>
                <a:cubicBezTo>
                  <a:pt x="4199186" y="127285"/>
                  <a:pt x="4221627" y="81514"/>
                  <a:pt x="4266512" y="48908"/>
                </a:cubicBezTo>
                <a:cubicBezTo>
                  <a:pt x="4311396" y="16303"/>
                  <a:pt x="4370809" y="0"/>
                  <a:pt x="4444752" y="0"/>
                </a:cubicBezTo>
                <a:close/>
                <a:moveTo>
                  <a:pt x="869231" y="0"/>
                </a:moveTo>
                <a:cubicBezTo>
                  <a:pt x="959817" y="0"/>
                  <a:pt x="1032737" y="30150"/>
                  <a:pt x="1087989" y="90450"/>
                </a:cubicBezTo>
                <a:cubicBezTo>
                  <a:pt x="1143242" y="150750"/>
                  <a:pt x="1170868" y="228240"/>
                  <a:pt x="1170868" y="322920"/>
                </a:cubicBezTo>
                <a:cubicBezTo>
                  <a:pt x="1170868" y="421692"/>
                  <a:pt x="1142150" y="501842"/>
                  <a:pt x="1084715" y="563370"/>
                </a:cubicBezTo>
                <a:cubicBezTo>
                  <a:pt x="1027280" y="624898"/>
                  <a:pt x="952041" y="655662"/>
                  <a:pt x="858999" y="655662"/>
                </a:cubicBezTo>
                <a:cubicBezTo>
                  <a:pt x="768139" y="655662"/>
                  <a:pt x="694333" y="625853"/>
                  <a:pt x="637580" y="566235"/>
                </a:cubicBezTo>
                <a:cubicBezTo>
                  <a:pt x="580827" y="506617"/>
                  <a:pt x="552450" y="429877"/>
                  <a:pt x="552450" y="336016"/>
                </a:cubicBezTo>
                <a:cubicBezTo>
                  <a:pt x="552450" y="236698"/>
                  <a:pt x="581440" y="155866"/>
                  <a:pt x="639421" y="93520"/>
                </a:cubicBezTo>
                <a:cubicBezTo>
                  <a:pt x="697402" y="31173"/>
                  <a:pt x="774005" y="0"/>
                  <a:pt x="869231" y="0"/>
                </a:cubicBezTo>
                <a:close/>
                <a:moveTo>
                  <a:pt x="336426" y="0"/>
                </a:moveTo>
                <a:cubicBezTo>
                  <a:pt x="398363" y="0"/>
                  <a:pt x="450205" y="8049"/>
                  <a:pt x="491951" y="24147"/>
                </a:cubicBezTo>
                <a:lnTo>
                  <a:pt x="491951" y="154707"/>
                </a:lnTo>
                <a:cubicBezTo>
                  <a:pt x="449114" y="129604"/>
                  <a:pt x="400546" y="117053"/>
                  <a:pt x="346249" y="117053"/>
                </a:cubicBezTo>
                <a:cubicBezTo>
                  <a:pt x="284311" y="117053"/>
                  <a:pt x="234789" y="136835"/>
                  <a:pt x="197681" y="176398"/>
                </a:cubicBezTo>
                <a:cubicBezTo>
                  <a:pt x="160573" y="215962"/>
                  <a:pt x="142019" y="267667"/>
                  <a:pt x="142019" y="331514"/>
                </a:cubicBezTo>
                <a:cubicBezTo>
                  <a:pt x="142019" y="393725"/>
                  <a:pt x="159618" y="443793"/>
                  <a:pt x="194816" y="481719"/>
                </a:cubicBezTo>
                <a:cubicBezTo>
                  <a:pt x="230014" y="519646"/>
                  <a:pt x="277626" y="538609"/>
                  <a:pt x="337654" y="538609"/>
                </a:cubicBezTo>
                <a:cubicBezTo>
                  <a:pt x="394134" y="538609"/>
                  <a:pt x="445567" y="524966"/>
                  <a:pt x="491951" y="497681"/>
                </a:cubicBezTo>
                <a:lnTo>
                  <a:pt x="491951" y="621692"/>
                </a:lnTo>
                <a:cubicBezTo>
                  <a:pt x="445839" y="644339"/>
                  <a:pt x="385676" y="655662"/>
                  <a:pt x="311460" y="655662"/>
                </a:cubicBezTo>
                <a:cubicBezTo>
                  <a:pt x="215962" y="655662"/>
                  <a:pt x="140177" y="627081"/>
                  <a:pt x="84106" y="569918"/>
                </a:cubicBezTo>
                <a:cubicBezTo>
                  <a:pt x="28035" y="512756"/>
                  <a:pt x="0" y="436562"/>
                  <a:pt x="0" y="341337"/>
                </a:cubicBezTo>
                <a:cubicBezTo>
                  <a:pt x="0" y="241201"/>
                  <a:pt x="31310" y="159277"/>
                  <a:pt x="93929" y="95566"/>
                </a:cubicBezTo>
                <a:cubicBezTo>
                  <a:pt x="156549" y="31855"/>
                  <a:pt x="237381" y="0"/>
                  <a:pt x="336426" y="0"/>
                </a:cubicBezTo>
                <a:close/>
              </a:path>
            </a:pathLst>
          </a:custGeom>
          <a:solidFill>
            <a:srgbClr val="7DB6D9">
              <a:alpha val="10196"/>
            </a:srgbClr>
          </a:solidFill>
          <a:ln w="19050">
            <a:solidFill>
              <a:srgbClr val="F3F7FA">
                <a:alpha val="14902"/>
              </a:srgbClr>
            </a:solidFill>
            <a:prstDash val="solid"/>
          </a:ln>
        </p:spPr>
      </p:sp>
      <p:sp>
        <p:nvSpPr>
          <p:cNvPr id="11" name="Text 2"/>
          <p:cNvSpPr/>
          <p:nvPr/>
        </p:nvSpPr>
        <p:spPr>
          <a:xfrm>
            <a:off x="7105834" y="719187"/>
            <a:ext cx="4628517" cy="655662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Text 3"/>
          <p:cNvSpPr/>
          <p:nvPr>
            <p:custDataLst>
              <p:tags r:id="rId5"/>
            </p:custDataLst>
          </p:nvPr>
        </p:nvSpPr>
        <p:spPr>
          <a:xfrm>
            <a:off x="1008380" y="3797936"/>
            <a:ext cx="1412396" cy="11734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0011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Research Background</a:t>
            </a:r>
          </a:p>
        </p:txBody>
      </p:sp>
      <p:sp>
        <p:nvSpPr>
          <p:cNvPr id="13" name="Text 4"/>
          <p:cNvSpPr/>
          <p:nvPr>
            <p:custDataLst>
              <p:tags r:id="rId6"/>
            </p:custDataLst>
          </p:nvPr>
        </p:nvSpPr>
        <p:spPr>
          <a:xfrm>
            <a:off x="3173807" y="3785507"/>
            <a:ext cx="1430564" cy="805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0011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Research Objectives</a:t>
            </a:r>
            <a:endParaRPr lang="en-US" sz="2000" dirty="0"/>
          </a:p>
        </p:txBody>
      </p:sp>
      <p:sp>
        <p:nvSpPr>
          <p:cNvPr id="14" name="Text 5"/>
          <p:cNvSpPr/>
          <p:nvPr>
            <p:custDataLst>
              <p:tags r:id="rId7"/>
            </p:custDataLst>
          </p:nvPr>
        </p:nvSpPr>
        <p:spPr>
          <a:xfrm>
            <a:off x="5370380" y="3785508"/>
            <a:ext cx="1538420" cy="11751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0011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Materials &amp; Image Acquisition</a:t>
            </a:r>
            <a:endParaRPr lang="en-US" sz="2000" dirty="0"/>
          </a:p>
        </p:txBody>
      </p:sp>
      <p:sp>
        <p:nvSpPr>
          <p:cNvPr id="15" name="Text 6"/>
          <p:cNvSpPr/>
          <p:nvPr>
            <p:custDataLst>
              <p:tags r:id="rId8"/>
            </p:custDataLst>
          </p:nvPr>
        </p:nvSpPr>
        <p:spPr>
          <a:xfrm>
            <a:off x="7490119" y="3797936"/>
            <a:ext cx="1407138" cy="805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0011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Algorithm Pipeline</a:t>
            </a:r>
            <a:endParaRPr lang="en-US" sz="2000" dirty="0"/>
          </a:p>
        </p:txBody>
      </p:sp>
      <p:sp>
        <p:nvSpPr>
          <p:cNvPr id="16" name="Text 7"/>
          <p:cNvSpPr/>
          <p:nvPr/>
        </p:nvSpPr>
        <p:spPr>
          <a:xfrm>
            <a:off x="9727469" y="3797936"/>
            <a:ext cx="1456151" cy="805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00113A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Experimental Results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9851" y="1273899"/>
            <a:ext cx="78867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40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Research Background</a:t>
            </a:r>
          </a:p>
        </p:txBody>
      </p:sp>
      <p:sp>
        <p:nvSpPr>
          <p:cNvPr id="4" name="Text 1"/>
          <p:cNvSpPr/>
          <p:nvPr/>
        </p:nvSpPr>
        <p:spPr>
          <a:xfrm>
            <a:off x="253982" y="2260824"/>
            <a:ext cx="8714315" cy="165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r>
              <a:rPr lang="en-US" altLang="zh-CN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Lumbar degenerative diseases seriously affect people's quality of life.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Although CT delivers high-resolution axial images, surgeons and biomechanical engineers still lack ready-to-use </a:t>
            </a:r>
            <a:r>
              <a:rPr lang="en-US" sz="2000" dirty="0">
                <a:solidFill>
                  <a:srgbClr val="333333"/>
                </a:solidFill>
                <a:highlight>
                  <a:srgbClr val="80C2EE">
                    <a:alpha val="26667"/>
                  </a:srgbClr>
                </a:highlight>
                <a:latin typeface="MiSans" pitchFamily="34" charset="-122"/>
                <a:ea typeface="MiSans" pitchFamily="34" charset="-122"/>
                <a:cs typeface="MiSans" pitchFamily="34" charset="-120"/>
              </a:rPr>
              <a:t> three-dimensional anatomy 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for planning interventions or designing patient-specific implants. 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253982" y="4463031"/>
            <a:ext cx="8714315" cy="1270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The absence of an </a:t>
            </a:r>
            <a:r>
              <a:rPr lang="en-US" sz="2000" dirty="0">
                <a:solidFill>
                  <a:srgbClr val="007B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open, rapid, training-free tool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that converts standard DICOM CT into accurate 3-D STL models motivated this study.</a:t>
            </a:r>
            <a:r>
              <a:rPr lang="en-US" altLang="zh-CN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For this , this study is proposed.</a:t>
            </a:r>
            <a:endParaRPr lang="en-US" sz="2000" dirty="0"/>
          </a:p>
        </p:txBody>
      </p:sp>
      <p:pic>
        <p:nvPicPr>
          <p:cNvPr id="6" name="Image 1" descr="https://kimi-web-img.moonshot.cn/img/wallpaperaccess.com/ff57b3cec91197097097b449e706afa62ad7c2c7.png"/>
          <p:cNvPicPr>
            <a:picLocks noChangeAspect="1"/>
          </p:cNvPicPr>
          <p:nvPr/>
        </p:nvPicPr>
        <p:blipFill>
          <a:blip r:embed="rId4"/>
          <a:srcRect l="19277" r="19277"/>
          <a:stretch>
            <a:fillRect/>
          </a:stretch>
        </p:blipFill>
        <p:spPr>
          <a:xfrm>
            <a:off x="9216879" y="2721429"/>
            <a:ext cx="2725270" cy="2485588"/>
          </a:xfrm>
          <a:prstGeom prst="roundRect">
            <a:avLst>
              <a:gd name="adj" fmla="val 4286"/>
            </a:avLst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" y="-7493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72589" y="903589"/>
            <a:ext cx="1219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chemeClr val="accent1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Research Objectives</a:t>
            </a:r>
          </a:p>
        </p:txBody>
      </p:sp>
      <p:sp>
        <p:nvSpPr>
          <p:cNvPr id="4" name="Shape 1"/>
          <p:cNvSpPr/>
          <p:nvPr/>
        </p:nvSpPr>
        <p:spPr>
          <a:xfrm>
            <a:off x="3025056" y="2122576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4A90E2">
              <a:alpha val="20000"/>
            </a:srgbClr>
          </a:solidFill>
        </p:spPr>
      </p:sp>
      <p:sp>
        <p:nvSpPr>
          <p:cNvPr id="5" name="Shape 2"/>
          <p:cNvSpPr/>
          <p:nvPr/>
        </p:nvSpPr>
        <p:spPr>
          <a:xfrm>
            <a:off x="3304388" y="2401916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00050" y="228600"/>
                </a:moveTo>
                <a:cubicBezTo>
                  <a:pt x="400050" y="133974"/>
                  <a:pt x="323226" y="57150"/>
                  <a:pt x="228600" y="57150"/>
                </a:cubicBezTo>
                <a:cubicBezTo>
                  <a:pt x="133974" y="57150"/>
                  <a:pt x="57150" y="133974"/>
                  <a:pt x="57150" y="228600"/>
                </a:cubicBezTo>
                <a:cubicBezTo>
                  <a:pt x="57150" y="323226"/>
                  <a:pt x="133974" y="400050"/>
                  <a:pt x="228600" y="400050"/>
                </a:cubicBezTo>
                <a:cubicBezTo>
                  <a:pt x="323226" y="400050"/>
                  <a:pt x="400050" y="323226"/>
                  <a:pt x="400050" y="228600"/>
                </a:cubicBezTo>
                <a:close/>
                <a:moveTo>
                  <a:pt x="0" y="228600"/>
                </a:moveTo>
                <a:cubicBezTo>
                  <a:pt x="0" y="102432"/>
                  <a:pt x="102432" y="0"/>
                  <a:pt x="228600" y="0"/>
                </a:cubicBezTo>
                <a:cubicBezTo>
                  <a:pt x="354768" y="0"/>
                  <a:pt x="457200" y="102432"/>
                  <a:pt x="457200" y="228600"/>
                </a:cubicBezTo>
                <a:cubicBezTo>
                  <a:pt x="457200" y="354768"/>
                  <a:pt x="354768" y="457200"/>
                  <a:pt x="228600" y="457200"/>
                </a:cubicBezTo>
                <a:cubicBezTo>
                  <a:pt x="102432" y="457200"/>
                  <a:pt x="0" y="354768"/>
                  <a:pt x="0" y="228600"/>
                </a:cubicBezTo>
                <a:close/>
                <a:moveTo>
                  <a:pt x="228600" y="300038"/>
                </a:moveTo>
                <a:cubicBezTo>
                  <a:pt x="268027" y="300038"/>
                  <a:pt x="300038" y="268027"/>
                  <a:pt x="300038" y="228600"/>
                </a:cubicBezTo>
                <a:cubicBezTo>
                  <a:pt x="300038" y="189173"/>
                  <a:pt x="268027" y="157163"/>
                  <a:pt x="228600" y="157163"/>
                </a:cubicBezTo>
                <a:cubicBezTo>
                  <a:pt x="189173" y="157163"/>
                  <a:pt x="157163" y="189173"/>
                  <a:pt x="157163" y="228600"/>
                </a:cubicBezTo>
                <a:cubicBezTo>
                  <a:pt x="157163" y="268027"/>
                  <a:pt x="189173" y="300038"/>
                  <a:pt x="228600" y="300038"/>
                </a:cubicBezTo>
                <a:close/>
                <a:moveTo>
                  <a:pt x="228600" y="100013"/>
                </a:moveTo>
                <a:cubicBezTo>
                  <a:pt x="299569" y="100013"/>
                  <a:pt x="357188" y="157631"/>
                  <a:pt x="357188" y="228600"/>
                </a:cubicBezTo>
                <a:cubicBezTo>
                  <a:pt x="357188" y="299569"/>
                  <a:pt x="299569" y="357188"/>
                  <a:pt x="228600" y="357188"/>
                </a:cubicBezTo>
                <a:cubicBezTo>
                  <a:pt x="157631" y="357188"/>
                  <a:pt x="100013" y="299569"/>
                  <a:pt x="100013" y="228600"/>
                </a:cubicBezTo>
                <a:cubicBezTo>
                  <a:pt x="100013" y="157631"/>
                  <a:pt x="157631" y="100013"/>
                  <a:pt x="228600" y="100013"/>
                </a:cubicBezTo>
                <a:close/>
                <a:moveTo>
                  <a:pt x="200025" y="228600"/>
                </a:moveTo>
                <a:cubicBezTo>
                  <a:pt x="200025" y="212829"/>
                  <a:pt x="212829" y="200025"/>
                  <a:pt x="228600" y="200025"/>
                </a:cubicBezTo>
                <a:cubicBezTo>
                  <a:pt x="244371" y="200025"/>
                  <a:pt x="257175" y="212829"/>
                  <a:pt x="257175" y="228600"/>
                </a:cubicBezTo>
                <a:cubicBezTo>
                  <a:pt x="257175" y="244371"/>
                  <a:pt x="244371" y="257175"/>
                  <a:pt x="228600" y="257175"/>
                </a:cubicBezTo>
                <a:cubicBezTo>
                  <a:pt x="212829" y="257175"/>
                  <a:pt x="200025" y="244371"/>
                  <a:pt x="200025" y="228600"/>
                </a:cubicBezTo>
                <a:close/>
              </a:path>
            </a:pathLst>
          </a:custGeom>
          <a:solidFill>
            <a:srgbClr val="4A90E2"/>
          </a:solidFill>
        </p:spPr>
      </p:sp>
      <p:sp>
        <p:nvSpPr>
          <p:cNvPr id="6" name="Text 3"/>
          <p:cNvSpPr/>
          <p:nvPr/>
        </p:nvSpPr>
        <p:spPr>
          <a:xfrm>
            <a:off x="1634338" y="3290808"/>
            <a:ext cx="37973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5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The Goal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1634338" y="4165106"/>
            <a:ext cx="4156426" cy="173107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Develop an open-source, training-free Python pipeline to reconstruct an STL mesh from DICOM CT in </a:t>
            </a:r>
            <a:r>
              <a:rPr lang="en-US" sz="2000" dirty="0">
                <a:solidFill>
                  <a:srgbClr val="007B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under four minutes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6482687" y="2401916"/>
            <a:ext cx="0" cy="3302000"/>
          </a:xfrm>
          <a:prstGeom prst="line">
            <a:avLst/>
          </a:prstGeom>
          <a:noFill/>
          <a:ln w="21709">
            <a:solidFill>
              <a:srgbClr val="80C2EE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8285749" y="2061063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007BFF">
              <a:alpha val="20000"/>
            </a:srgbClr>
          </a:solidFill>
        </p:spPr>
      </p:sp>
      <p:sp>
        <p:nvSpPr>
          <p:cNvPr id="11" name="Shape 8"/>
          <p:cNvSpPr/>
          <p:nvPr/>
        </p:nvSpPr>
        <p:spPr>
          <a:xfrm>
            <a:off x="8622231" y="2340403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261551" y="342900"/>
                </a:moveTo>
                <a:cubicBezTo>
                  <a:pt x="268069" y="322987"/>
                  <a:pt x="281107" y="304949"/>
                  <a:pt x="295841" y="289411"/>
                </a:cubicBezTo>
                <a:cubicBezTo>
                  <a:pt x="325041" y="258693"/>
                  <a:pt x="342900" y="217170"/>
                  <a:pt x="342900" y="171450"/>
                </a:cubicBezTo>
                <a:cubicBezTo>
                  <a:pt x="342900" y="76795"/>
                  <a:pt x="266105" y="0"/>
                  <a:pt x="171450" y="0"/>
                </a:cubicBezTo>
                <a:cubicBezTo>
                  <a:pt x="76795" y="0"/>
                  <a:pt x="0" y="76795"/>
                  <a:pt x="0" y="171450"/>
                </a:cubicBezTo>
                <a:cubicBezTo>
                  <a:pt x="0" y="217170"/>
                  <a:pt x="17859" y="258693"/>
                  <a:pt x="47059" y="289411"/>
                </a:cubicBezTo>
                <a:cubicBezTo>
                  <a:pt x="61793" y="304949"/>
                  <a:pt x="74920" y="322987"/>
                  <a:pt x="81349" y="342900"/>
                </a:cubicBezTo>
                <a:lnTo>
                  <a:pt x="261461" y="342900"/>
                </a:lnTo>
                <a:close/>
                <a:moveTo>
                  <a:pt x="257175" y="385763"/>
                </a:moveTo>
                <a:lnTo>
                  <a:pt x="85725" y="385763"/>
                </a:lnTo>
                <a:lnTo>
                  <a:pt x="85725" y="400050"/>
                </a:lnTo>
                <a:cubicBezTo>
                  <a:pt x="85725" y="439519"/>
                  <a:pt x="117693" y="471488"/>
                  <a:pt x="157163" y="471488"/>
                </a:cubicBezTo>
                <a:lnTo>
                  <a:pt x="185738" y="471488"/>
                </a:lnTo>
                <a:cubicBezTo>
                  <a:pt x="225207" y="471488"/>
                  <a:pt x="257175" y="439519"/>
                  <a:pt x="257175" y="400050"/>
                </a:cubicBezTo>
                <a:lnTo>
                  <a:pt x="257175" y="385763"/>
                </a:lnTo>
                <a:close/>
                <a:moveTo>
                  <a:pt x="164306" y="100013"/>
                </a:moveTo>
                <a:cubicBezTo>
                  <a:pt x="128766" y="100013"/>
                  <a:pt x="100013" y="128766"/>
                  <a:pt x="100013" y="164306"/>
                </a:cubicBezTo>
                <a:cubicBezTo>
                  <a:pt x="100013" y="176183"/>
                  <a:pt x="90458" y="185738"/>
                  <a:pt x="78581" y="185738"/>
                </a:cubicBezTo>
                <a:cubicBezTo>
                  <a:pt x="66705" y="185738"/>
                  <a:pt x="57150" y="176183"/>
                  <a:pt x="57150" y="164306"/>
                </a:cubicBezTo>
                <a:cubicBezTo>
                  <a:pt x="57150" y="105102"/>
                  <a:pt x="105102" y="57150"/>
                  <a:pt x="164306" y="57150"/>
                </a:cubicBezTo>
                <a:cubicBezTo>
                  <a:pt x="176183" y="57150"/>
                  <a:pt x="185738" y="66705"/>
                  <a:pt x="185738" y="78581"/>
                </a:cubicBezTo>
                <a:cubicBezTo>
                  <a:pt x="185738" y="90458"/>
                  <a:pt x="176183" y="100013"/>
                  <a:pt x="164306" y="100013"/>
                </a:cubicBezTo>
                <a:close/>
              </a:path>
            </a:pathLst>
          </a:custGeom>
          <a:solidFill>
            <a:srgbClr val="007BFF"/>
          </a:solidFill>
        </p:spPr>
      </p:sp>
      <p:sp>
        <p:nvSpPr>
          <p:cNvPr id="12" name="Text 9"/>
          <p:cNvSpPr/>
          <p:nvPr/>
        </p:nvSpPr>
        <p:spPr>
          <a:xfrm>
            <a:off x="6918040" y="3229386"/>
            <a:ext cx="3746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5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The Innovation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6703787" y="4078440"/>
            <a:ext cx="3746499" cy="18506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Combines HU-thresholding, morphological optimisation, and marching-cubes into a single, GPU-agnostic workflow with no user interaction.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3982" y="457200"/>
            <a:ext cx="12685503" cy="10416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Materials &amp; Image Acquisition</a:t>
            </a:r>
          </a:p>
        </p:txBody>
      </p:sp>
      <p:sp>
        <p:nvSpPr>
          <p:cNvPr id="4" name="Text 1"/>
          <p:cNvSpPr/>
          <p:nvPr/>
        </p:nvSpPr>
        <p:spPr>
          <a:xfrm>
            <a:off x="253983" y="1600391"/>
            <a:ext cx="12192000" cy="68202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Validation employed an anonymised clinical CT covering L1 to S1, representing a typical acquisition protocol.</a:t>
            </a:r>
            <a:endParaRPr lang="en-US" sz="2000" dirty="0"/>
          </a:p>
        </p:txBody>
      </p:sp>
      <p:sp>
        <p:nvSpPr>
          <p:cNvPr id="6" name="Shape 2"/>
          <p:cNvSpPr/>
          <p:nvPr>
            <p:custDataLst>
              <p:tags r:id="rId1"/>
            </p:custDataLst>
          </p:nvPr>
        </p:nvSpPr>
        <p:spPr>
          <a:xfrm>
            <a:off x="1958665" y="4280501"/>
            <a:ext cx="3759200" cy="1066800"/>
          </a:xfrm>
          <a:custGeom>
            <a:avLst/>
            <a:gdLst/>
            <a:ahLst/>
            <a:cxnLst/>
            <a:rect l="l" t="t" r="r" b="b"/>
            <a:pathLst>
              <a:path w="3759200" h="10668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965198"/>
                </a:lnTo>
                <a:cubicBezTo>
                  <a:pt x="3759200" y="1021311"/>
                  <a:pt x="3713711" y="1066800"/>
                  <a:pt x="3657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</p:spPr>
      </p:sp>
      <p:sp>
        <p:nvSpPr>
          <p:cNvPr id="7" name="Shape 3"/>
          <p:cNvSpPr/>
          <p:nvPr>
            <p:custDataLst>
              <p:tags r:id="rId2"/>
            </p:custDataLst>
          </p:nvPr>
        </p:nvSpPr>
        <p:spPr>
          <a:xfrm>
            <a:off x="2303118" y="4596305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744" y="328687"/>
                </a:moveTo>
                <a:cubicBezTo>
                  <a:pt x="4093" y="344909"/>
                  <a:pt x="18455" y="357188"/>
                  <a:pt x="35719" y="357188"/>
                </a:cubicBezTo>
                <a:lnTo>
                  <a:pt x="297656" y="357188"/>
                </a:lnTo>
                <a:cubicBezTo>
                  <a:pt x="317376" y="357188"/>
                  <a:pt x="333375" y="341188"/>
                  <a:pt x="333375" y="321469"/>
                </a:cubicBezTo>
                <a:lnTo>
                  <a:pt x="333375" y="250031"/>
                </a:lnTo>
                <a:cubicBezTo>
                  <a:pt x="333375" y="230312"/>
                  <a:pt x="317376" y="214313"/>
                  <a:pt x="297656" y="214313"/>
                </a:cubicBezTo>
                <a:lnTo>
                  <a:pt x="261938" y="214313"/>
                </a:lnTo>
                <a:lnTo>
                  <a:pt x="261938" y="267891"/>
                </a:lnTo>
                <a:cubicBezTo>
                  <a:pt x="261938" y="277788"/>
                  <a:pt x="253975" y="285750"/>
                  <a:pt x="244078" y="285750"/>
                </a:cubicBezTo>
                <a:cubicBezTo>
                  <a:pt x="234181" y="285750"/>
                  <a:pt x="226219" y="277788"/>
                  <a:pt x="226219" y="267891"/>
                </a:cubicBezTo>
                <a:lnTo>
                  <a:pt x="226219" y="214313"/>
                </a:lnTo>
                <a:lnTo>
                  <a:pt x="178594" y="214313"/>
                </a:lnTo>
                <a:lnTo>
                  <a:pt x="178594" y="267891"/>
                </a:lnTo>
                <a:cubicBezTo>
                  <a:pt x="178594" y="277788"/>
                  <a:pt x="170631" y="285750"/>
                  <a:pt x="160734" y="285750"/>
                </a:cubicBezTo>
                <a:cubicBezTo>
                  <a:pt x="150837" y="285750"/>
                  <a:pt x="142875" y="277788"/>
                  <a:pt x="142875" y="267891"/>
                </a:cubicBezTo>
                <a:lnTo>
                  <a:pt x="142875" y="214313"/>
                </a:lnTo>
                <a:lnTo>
                  <a:pt x="89297" y="214313"/>
                </a:lnTo>
                <a:cubicBezTo>
                  <a:pt x="79400" y="214313"/>
                  <a:pt x="71438" y="206350"/>
                  <a:pt x="71438" y="196453"/>
                </a:cubicBezTo>
                <a:cubicBezTo>
                  <a:pt x="71438" y="186556"/>
                  <a:pt x="79400" y="178594"/>
                  <a:pt x="89297" y="178594"/>
                </a:cubicBezTo>
                <a:lnTo>
                  <a:pt x="142875" y="178594"/>
                </a:lnTo>
                <a:lnTo>
                  <a:pt x="142875" y="130969"/>
                </a:lnTo>
                <a:lnTo>
                  <a:pt x="89297" y="130969"/>
                </a:lnTo>
                <a:cubicBezTo>
                  <a:pt x="79400" y="130969"/>
                  <a:pt x="71438" y="123006"/>
                  <a:pt x="71438" y="113109"/>
                </a:cubicBezTo>
                <a:cubicBezTo>
                  <a:pt x="71438" y="103212"/>
                  <a:pt x="79400" y="95250"/>
                  <a:pt x="89297" y="95250"/>
                </a:cubicBezTo>
                <a:lnTo>
                  <a:pt x="142875" y="95250"/>
                </a:lnTo>
                <a:lnTo>
                  <a:pt x="142875" y="59531"/>
                </a:lnTo>
                <a:cubicBezTo>
                  <a:pt x="142875" y="39812"/>
                  <a:pt x="126876" y="23812"/>
                  <a:pt x="107156" y="23812"/>
                </a:cubicBezTo>
                <a:lnTo>
                  <a:pt x="35719" y="23812"/>
                </a:lnTo>
                <a:cubicBezTo>
                  <a:pt x="15999" y="23812"/>
                  <a:pt x="0" y="39812"/>
                  <a:pt x="0" y="59531"/>
                </a:cubicBezTo>
                <a:lnTo>
                  <a:pt x="0" y="321469"/>
                </a:lnTo>
                <a:cubicBezTo>
                  <a:pt x="0" y="323924"/>
                  <a:pt x="223" y="326380"/>
                  <a:pt x="744" y="328687"/>
                </a:cubicBezTo>
                <a:close/>
              </a:path>
            </a:pathLst>
          </a:custGeom>
          <a:solidFill>
            <a:srgbClr val="4A90E2"/>
          </a:solidFill>
        </p:spPr>
      </p:sp>
      <p:sp>
        <p:nvSpPr>
          <p:cNvPr id="8" name="Text 4"/>
          <p:cNvSpPr/>
          <p:nvPr>
            <p:custDataLst>
              <p:tags r:id="rId3"/>
            </p:custDataLst>
          </p:nvPr>
        </p:nvSpPr>
        <p:spPr>
          <a:xfrm>
            <a:off x="2923800" y="4483688"/>
            <a:ext cx="17653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Slice Thickness</a:t>
            </a:r>
            <a:endParaRPr lang="en-US" sz="1600" dirty="0"/>
          </a:p>
        </p:txBody>
      </p:sp>
      <p:sp>
        <p:nvSpPr>
          <p:cNvPr id="9" name="Text 5"/>
          <p:cNvSpPr/>
          <p:nvPr>
            <p:custDataLst>
              <p:tags r:id="rId4"/>
            </p:custDataLst>
          </p:nvPr>
        </p:nvSpPr>
        <p:spPr>
          <a:xfrm>
            <a:off x="2923800" y="4737671"/>
            <a:ext cx="17653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1.0 mm</a:t>
            </a:r>
            <a:endParaRPr lang="en-US" sz="1600" dirty="0"/>
          </a:p>
        </p:txBody>
      </p:sp>
      <p:sp>
        <p:nvSpPr>
          <p:cNvPr id="10" name="Shape 6"/>
          <p:cNvSpPr/>
          <p:nvPr>
            <p:custDataLst>
              <p:tags r:id="rId5"/>
            </p:custDataLst>
          </p:nvPr>
        </p:nvSpPr>
        <p:spPr>
          <a:xfrm>
            <a:off x="5921065" y="4280332"/>
            <a:ext cx="3759200" cy="1066800"/>
          </a:xfrm>
          <a:custGeom>
            <a:avLst/>
            <a:gdLst/>
            <a:ahLst/>
            <a:cxnLst/>
            <a:rect l="l" t="t" r="r" b="b"/>
            <a:pathLst>
              <a:path w="3759200" h="10668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965198"/>
                </a:lnTo>
                <a:cubicBezTo>
                  <a:pt x="3759200" y="1021311"/>
                  <a:pt x="3713711" y="1066800"/>
                  <a:pt x="3657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</p:spPr>
      </p:sp>
      <p:sp>
        <p:nvSpPr>
          <p:cNvPr id="11" name="Shape 7"/>
          <p:cNvSpPr/>
          <p:nvPr>
            <p:custDataLst>
              <p:tags r:id="rId6"/>
            </p:custDataLst>
          </p:nvPr>
        </p:nvSpPr>
        <p:spPr>
          <a:xfrm>
            <a:off x="6265518" y="4596136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85750" y="71438"/>
                </a:moveTo>
                <a:lnTo>
                  <a:pt x="285750" y="166688"/>
                </a:lnTo>
                <a:lnTo>
                  <a:pt x="190500" y="166688"/>
                </a:lnTo>
                <a:lnTo>
                  <a:pt x="190500" y="71438"/>
                </a:lnTo>
                <a:lnTo>
                  <a:pt x="285750" y="71438"/>
                </a:lnTo>
                <a:close/>
                <a:moveTo>
                  <a:pt x="285750" y="214313"/>
                </a:moveTo>
                <a:lnTo>
                  <a:pt x="285750" y="309563"/>
                </a:lnTo>
                <a:lnTo>
                  <a:pt x="190500" y="309563"/>
                </a:lnTo>
                <a:lnTo>
                  <a:pt x="190500" y="214313"/>
                </a:lnTo>
                <a:lnTo>
                  <a:pt x="285750" y="214313"/>
                </a:lnTo>
                <a:close/>
                <a:moveTo>
                  <a:pt x="142875" y="166688"/>
                </a:moveTo>
                <a:lnTo>
                  <a:pt x="47625" y="166688"/>
                </a:lnTo>
                <a:lnTo>
                  <a:pt x="47625" y="71438"/>
                </a:lnTo>
                <a:lnTo>
                  <a:pt x="142875" y="71438"/>
                </a:lnTo>
                <a:lnTo>
                  <a:pt x="142875" y="166688"/>
                </a:lnTo>
                <a:close/>
                <a:moveTo>
                  <a:pt x="47625" y="214313"/>
                </a:moveTo>
                <a:lnTo>
                  <a:pt x="142875" y="214313"/>
                </a:lnTo>
                <a:lnTo>
                  <a:pt x="142875" y="309563"/>
                </a:lnTo>
                <a:lnTo>
                  <a:pt x="47625" y="309563"/>
                </a:lnTo>
                <a:lnTo>
                  <a:pt x="47625" y="214313"/>
                </a:lnTo>
                <a:close/>
                <a:moveTo>
                  <a:pt x="47625" y="23812"/>
                </a:moveTo>
                <a:cubicBezTo>
                  <a:pt x="21357" y="23812"/>
                  <a:pt x="0" y="45169"/>
                  <a:pt x="0" y="71438"/>
                </a:cubicBezTo>
                <a:lnTo>
                  <a:pt x="0" y="309563"/>
                </a:lnTo>
                <a:cubicBezTo>
                  <a:pt x="0" y="335831"/>
                  <a:pt x="21357" y="357188"/>
                  <a:pt x="47625" y="357188"/>
                </a:cubicBezTo>
                <a:lnTo>
                  <a:pt x="285750" y="357188"/>
                </a:lnTo>
                <a:cubicBezTo>
                  <a:pt x="312018" y="357188"/>
                  <a:pt x="333375" y="335831"/>
                  <a:pt x="333375" y="309563"/>
                </a:cubicBezTo>
                <a:lnTo>
                  <a:pt x="333375" y="71438"/>
                </a:lnTo>
                <a:cubicBezTo>
                  <a:pt x="333375" y="45169"/>
                  <a:pt x="312018" y="23812"/>
                  <a:pt x="285750" y="23812"/>
                </a:cubicBezTo>
                <a:lnTo>
                  <a:pt x="47625" y="23812"/>
                </a:lnTo>
                <a:close/>
              </a:path>
            </a:pathLst>
          </a:custGeom>
          <a:solidFill>
            <a:srgbClr val="4A90E2"/>
          </a:solidFill>
        </p:spPr>
      </p:sp>
      <p:sp>
        <p:nvSpPr>
          <p:cNvPr id="12" name="Text 8"/>
          <p:cNvSpPr/>
          <p:nvPr>
            <p:custDataLst>
              <p:tags r:id="rId7"/>
            </p:custDataLst>
          </p:nvPr>
        </p:nvSpPr>
        <p:spPr>
          <a:xfrm>
            <a:off x="6886200" y="4483518"/>
            <a:ext cx="18669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Matrix Size</a:t>
            </a:r>
            <a:endParaRPr lang="en-US" sz="1600" dirty="0"/>
          </a:p>
        </p:txBody>
      </p:sp>
      <p:sp>
        <p:nvSpPr>
          <p:cNvPr id="13" name="Text 9"/>
          <p:cNvSpPr/>
          <p:nvPr>
            <p:custDataLst>
              <p:tags r:id="rId8"/>
            </p:custDataLst>
          </p:nvPr>
        </p:nvSpPr>
        <p:spPr>
          <a:xfrm>
            <a:off x="6886200" y="4737501"/>
            <a:ext cx="18669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512 x 512</a:t>
            </a:r>
            <a:endParaRPr lang="en-US" sz="1600" dirty="0"/>
          </a:p>
        </p:txBody>
      </p:sp>
      <p:sp>
        <p:nvSpPr>
          <p:cNvPr id="14" name="Shape 10"/>
          <p:cNvSpPr/>
          <p:nvPr>
            <p:custDataLst>
              <p:tags r:id="rId9"/>
            </p:custDataLst>
          </p:nvPr>
        </p:nvSpPr>
        <p:spPr>
          <a:xfrm>
            <a:off x="1958685" y="2725683"/>
            <a:ext cx="3759200" cy="1066800"/>
          </a:xfrm>
          <a:custGeom>
            <a:avLst/>
            <a:gdLst/>
            <a:ahLst/>
            <a:cxnLst/>
            <a:rect l="l" t="t" r="r" b="b"/>
            <a:pathLst>
              <a:path w="3759200" h="10668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965198"/>
                </a:lnTo>
                <a:cubicBezTo>
                  <a:pt x="3759200" y="1021311"/>
                  <a:pt x="3713711" y="1066800"/>
                  <a:pt x="3657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</p:spPr>
      </p:sp>
      <p:sp>
        <p:nvSpPr>
          <p:cNvPr id="15" name="Shape 11"/>
          <p:cNvSpPr/>
          <p:nvPr>
            <p:custDataLst>
              <p:tags r:id="rId10"/>
            </p:custDataLst>
          </p:nvPr>
        </p:nvSpPr>
        <p:spPr>
          <a:xfrm>
            <a:off x="2279326" y="304148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73013" y="3870"/>
                </a:moveTo>
                <a:cubicBezTo>
                  <a:pt x="184100" y="-1265"/>
                  <a:pt x="196900" y="-1265"/>
                  <a:pt x="207987" y="3870"/>
                </a:cubicBezTo>
                <a:lnTo>
                  <a:pt x="370656" y="79028"/>
                </a:lnTo>
                <a:cubicBezTo>
                  <a:pt x="376982" y="81930"/>
                  <a:pt x="381000" y="88255"/>
                  <a:pt x="381000" y="95250"/>
                </a:cubicBezTo>
                <a:cubicBezTo>
                  <a:pt x="381000" y="102245"/>
                  <a:pt x="376982" y="108570"/>
                  <a:pt x="370656" y="111472"/>
                </a:cubicBezTo>
                <a:lnTo>
                  <a:pt x="207987" y="186630"/>
                </a:lnTo>
                <a:cubicBezTo>
                  <a:pt x="196900" y="191765"/>
                  <a:pt x="184100" y="191765"/>
                  <a:pt x="173013" y="186630"/>
                </a:cubicBezTo>
                <a:lnTo>
                  <a:pt x="10344" y="111472"/>
                </a:lnTo>
                <a:cubicBezTo>
                  <a:pt x="4018" y="108496"/>
                  <a:pt x="0" y="102171"/>
                  <a:pt x="0" y="95250"/>
                </a:cubicBezTo>
                <a:cubicBezTo>
                  <a:pt x="0" y="88329"/>
                  <a:pt x="4018" y="81930"/>
                  <a:pt x="10344" y="79028"/>
                </a:cubicBezTo>
                <a:lnTo>
                  <a:pt x="173013" y="3870"/>
                </a:lnTo>
                <a:close/>
                <a:moveTo>
                  <a:pt x="35793" y="162520"/>
                </a:moveTo>
                <a:lnTo>
                  <a:pt x="158055" y="219001"/>
                </a:lnTo>
                <a:cubicBezTo>
                  <a:pt x="178668" y="228526"/>
                  <a:pt x="202406" y="228526"/>
                  <a:pt x="223019" y="219001"/>
                </a:cubicBezTo>
                <a:lnTo>
                  <a:pt x="345281" y="162520"/>
                </a:lnTo>
                <a:lnTo>
                  <a:pt x="370656" y="174278"/>
                </a:lnTo>
                <a:cubicBezTo>
                  <a:pt x="376982" y="177180"/>
                  <a:pt x="381000" y="183505"/>
                  <a:pt x="381000" y="190500"/>
                </a:cubicBezTo>
                <a:cubicBezTo>
                  <a:pt x="381000" y="197495"/>
                  <a:pt x="376982" y="203820"/>
                  <a:pt x="370656" y="206722"/>
                </a:cubicBezTo>
                <a:lnTo>
                  <a:pt x="207987" y="281880"/>
                </a:lnTo>
                <a:cubicBezTo>
                  <a:pt x="196900" y="287015"/>
                  <a:pt x="184100" y="287015"/>
                  <a:pt x="173013" y="281880"/>
                </a:cubicBezTo>
                <a:lnTo>
                  <a:pt x="10344" y="206722"/>
                </a:lnTo>
                <a:cubicBezTo>
                  <a:pt x="4018" y="203746"/>
                  <a:pt x="0" y="197421"/>
                  <a:pt x="0" y="190500"/>
                </a:cubicBezTo>
                <a:cubicBezTo>
                  <a:pt x="0" y="183579"/>
                  <a:pt x="4018" y="177180"/>
                  <a:pt x="10344" y="174278"/>
                </a:cubicBezTo>
                <a:lnTo>
                  <a:pt x="35719" y="162520"/>
                </a:lnTo>
                <a:close/>
                <a:moveTo>
                  <a:pt x="10344" y="269528"/>
                </a:moveTo>
                <a:lnTo>
                  <a:pt x="35719" y="257770"/>
                </a:lnTo>
                <a:lnTo>
                  <a:pt x="157981" y="314251"/>
                </a:lnTo>
                <a:cubicBezTo>
                  <a:pt x="178594" y="323776"/>
                  <a:pt x="202332" y="323776"/>
                  <a:pt x="222945" y="314251"/>
                </a:cubicBezTo>
                <a:lnTo>
                  <a:pt x="345207" y="257770"/>
                </a:lnTo>
                <a:lnTo>
                  <a:pt x="370582" y="269528"/>
                </a:lnTo>
                <a:cubicBezTo>
                  <a:pt x="376907" y="272430"/>
                  <a:pt x="380926" y="278755"/>
                  <a:pt x="380926" y="285750"/>
                </a:cubicBezTo>
                <a:cubicBezTo>
                  <a:pt x="380926" y="292745"/>
                  <a:pt x="376907" y="299070"/>
                  <a:pt x="370582" y="301972"/>
                </a:cubicBezTo>
                <a:lnTo>
                  <a:pt x="207913" y="377130"/>
                </a:lnTo>
                <a:cubicBezTo>
                  <a:pt x="196825" y="382265"/>
                  <a:pt x="184026" y="382265"/>
                  <a:pt x="172938" y="377130"/>
                </a:cubicBezTo>
                <a:lnTo>
                  <a:pt x="10344" y="301972"/>
                </a:lnTo>
                <a:cubicBezTo>
                  <a:pt x="4018" y="298996"/>
                  <a:pt x="0" y="292671"/>
                  <a:pt x="0" y="285750"/>
                </a:cubicBezTo>
                <a:cubicBezTo>
                  <a:pt x="0" y="278829"/>
                  <a:pt x="4018" y="272430"/>
                  <a:pt x="10344" y="269528"/>
                </a:cubicBezTo>
                <a:close/>
              </a:path>
            </a:pathLst>
          </a:custGeom>
          <a:solidFill>
            <a:srgbClr val="4A90E2"/>
          </a:solidFill>
        </p:spPr>
      </p:sp>
      <p:sp>
        <p:nvSpPr>
          <p:cNvPr id="16" name="Text 12"/>
          <p:cNvSpPr/>
          <p:nvPr>
            <p:custDataLst>
              <p:tags r:id="rId11"/>
            </p:custDataLst>
          </p:nvPr>
        </p:nvSpPr>
        <p:spPr>
          <a:xfrm>
            <a:off x="2923821" y="2928867"/>
            <a:ext cx="1447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Total Slices</a:t>
            </a:r>
            <a:endParaRPr lang="en-US" sz="1600" dirty="0"/>
          </a:p>
        </p:txBody>
      </p:sp>
      <p:sp>
        <p:nvSpPr>
          <p:cNvPr id="17" name="Text 13"/>
          <p:cNvSpPr/>
          <p:nvPr>
            <p:custDataLst>
              <p:tags r:id="rId12"/>
            </p:custDataLst>
          </p:nvPr>
        </p:nvSpPr>
        <p:spPr>
          <a:xfrm>
            <a:off x="2923821" y="3182852"/>
            <a:ext cx="14478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320</a:t>
            </a:r>
            <a:endParaRPr lang="en-US" sz="1600" dirty="0"/>
          </a:p>
        </p:txBody>
      </p:sp>
      <p:sp>
        <p:nvSpPr>
          <p:cNvPr id="18" name="Shape 14"/>
          <p:cNvSpPr/>
          <p:nvPr>
            <p:custDataLst>
              <p:tags r:id="rId13"/>
            </p:custDataLst>
          </p:nvPr>
        </p:nvSpPr>
        <p:spPr>
          <a:xfrm>
            <a:off x="5921075" y="2725683"/>
            <a:ext cx="3759200" cy="1066800"/>
          </a:xfrm>
          <a:custGeom>
            <a:avLst/>
            <a:gdLst/>
            <a:ahLst/>
            <a:cxnLst/>
            <a:rect l="l" t="t" r="r" b="b"/>
            <a:pathLst>
              <a:path w="3759200" h="1066800">
                <a:moveTo>
                  <a:pt x="101602" y="0"/>
                </a:moveTo>
                <a:lnTo>
                  <a:pt x="3657598" y="0"/>
                </a:lnTo>
                <a:cubicBezTo>
                  <a:pt x="3713711" y="0"/>
                  <a:pt x="3759200" y="45489"/>
                  <a:pt x="3759200" y="101602"/>
                </a:cubicBezTo>
                <a:lnTo>
                  <a:pt x="3759200" y="965198"/>
                </a:lnTo>
                <a:cubicBezTo>
                  <a:pt x="3759200" y="1021311"/>
                  <a:pt x="3713711" y="1066800"/>
                  <a:pt x="3657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</p:spPr>
      </p:sp>
      <p:sp>
        <p:nvSpPr>
          <p:cNvPr id="19" name="Shape 15"/>
          <p:cNvSpPr/>
          <p:nvPr>
            <p:custDataLst>
              <p:tags r:id="rId14"/>
            </p:custDataLst>
          </p:nvPr>
        </p:nvSpPr>
        <p:spPr>
          <a:xfrm>
            <a:off x="6265529" y="3041487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25016" y="23812"/>
                </a:moveTo>
                <a:lnTo>
                  <a:pt x="17859" y="23812"/>
                </a:lnTo>
                <a:cubicBezTo>
                  <a:pt x="7962" y="23812"/>
                  <a:pt x="0" y="31775"/>
                  <a:pt x="0" y="41672"/>
                </a:cubicBezTo>
                <a:lnTo>
                  <a:pt x="0" y="148828"/>
                </a:lnTo>
                <a:cubicBezTo>
                  <a:pt x="0" y="156046"/>
                  <a:pt x="4316" y="162595"/>
                  <a:pt x="11013" y="165348"/>
                </a:cubicBezTo>
                <a:cubicBezTo>
                  <a:pt x="17711" y="168101"/>
                  <a:pt x="25375" y="166539"/>
                  <a:pt x="30510" y="161479"/>
                </a:cubicBezTo>
                <a:lnTo>
                  <a:pt x="60275" y="131713"/>
                </a:lnTo>
                <a:lnTo>
                  <a:pt x="119063" y="190500"/>
                </a:lnTo>
                <a:lnTo>
                  <a:pt x="60275" y="249287"/>
                </a:lnTo>
                <a:lnTo>
                  <a:pt x="30510" y="219521"/>
                </a:lnTo>
                <a:cubicBezTo>
                  <a:pt x="25375" y="214387"/>
                  <a:pt x="17711" y="212899"/>
                  <a:pt x="11013" y="215652"/>
                </a:cubicBezTo>
                <a:cubicBezTo>
                  <a:pt x="4316" y="218405"/>
                  <a:pt x="0" y="224954"/>
                  <a:pt x="0" y="232172"/>
                </a:cubicBezTo>
                <a:lnTo>
                  <a:pt x="0" y="339328"/>
                </a:lnTo>
                <a:cubicBezTo>
                  <a:pt x="0" y="349225"/>
                  <a:pt x="7962" y="357188"/>
                  <a:pt x="17859" y="357188"/>
                </a:cubicBezTo>
                <a:lnTo>
                  <a:pt x="125016" y="357188"/>
                </a:lnTo>
                <a:cubicBezTo>
                  <a:pt x="132234" y="357188"/>
                  <a:pt x="138782" y="352871"/>
                  <a:pt x="141536" y="346174"/>
                </a:cubicBezTo>
                <a:cubicBezTo>
                  <a:pt x="144289" y="339477"/>
                  <a:pt x="142801" y="331812"/>
                  <a:pt x="137666" y="326678"/>
                </a:cubicBezTo>
                <a:lnTo>
                  <a:pt x="107900" y="296912"/>
                </a:lnTo>
                <a:lnTo>
                  <a:pt x="166688" y="238125"/>
                </a:lnTo>
                <a:lnTo>
                  <a:pt x="225475" y="296912"/>
                </a:lnTo>
                <a:lnTo>
                  <a:pt x="195709" y="326678"/>
                </a:lnTo>
                <a:cubicBezTo>
                  <a:pt x="190574" y="331812"/>
                  <a:pt x="189086" y="339477"/>
                  <a:pt x="191839" y="346174"/>
                </a:cubicBezTo>
                <a:cubicBezTo>
                  <a:pt x="194593" y="352871"/>
                  <a:pt x="201141" y="357188"/>
                  <a:pt x="208359" y="357188"/>
                </a:cubicBezTo>
                <a:lnTo>
                  <a:pt x="315516" y="357188"/>
                </a:lnTo>
                <a:cubicBezTo>
                  <a:pt x="325413" y="357188"/>
                  <a:pt x="333375" y="349225"/>
                  <a:pt x="333375" y="339328"/>
                </a:cubicBezTo>
                <a:lnTo>
                  <a:pt x="333375" y="232172"/>
                </a:lnTo>
                <a:cubicBezTo>
                  <a:pt x="333375" y="224954"/>
                  <a:pt x="329059" y="218405"/>
                  <a:pt x="322362" y="215652"/>
                </a:cubicBezTo>
                <a:cubicBezTo>
                  <a:pt x="315664" y="212899"/>
                  <a:pt x="308000" y="214387"/>
                  <a:pt x="302865" y="219521"/>
                </a:cubicBezTo>
                <a:lnTo>
                  <a:pt x="273100" y="249287"/>
                </a:lnTo>
                <a:lnTo>
                  <a:pt x="214313" y="190500"/>
                </a:lnTo>
                <a:lnTo>
                  <a:pt x="273100" y="131713"/>
                </a:lnTo>
                <a:lnTo>
                  <a:pt x="302865" y="161479"/>
                </a:lnTo>
                <a:cubicBezTo>
                  <a:pt x="308000" y="166613"/>
                  <a:pt x="315664" y="168101"/>
                  <a:pt x="322362" y="165348"/>
                </a:cubicBezTo>
                <a:cubicBezTo>
                  <a:pt x="329059" y="162595"/>
                  <a:pt x="333375" y="156046"/>
                  <a:pt x="333375" y="148828"/>
                </a:cubicBezTo>
                <a:lnTo>
                  <a:pt x="333375" y="41672"/>
                </a:lnTo>
                <a:cubicBezTo>
                  <a:pt x="333375" y="31775"/>
                  <a:pt x="325413" y="23812"/>
                  <a:pt x="315516" y="23812"/>
                </a:cubicBezTo>
                <a:lnTo>
                  <a:pt x="208359" y="23812"/>
                </a:lnTo>
                <a:cubicBezTo>
                  <a:pt x="201141" y="23812"/>
                  <a:pt x="194593" y="28129"/>
                  <a:pt x="191839" y="34826"/>
                </a:cubicBezTo>
                <a:cubicBezTo>
                  <a:pt x="189086" y="41523"/>
                  <a:pt x="190649" y="49188"/>
                  <a:pt x="195709" y="54322"/>
                </a:cubicBezTo>
                <a:lnTo>
                  <a:pt x="225475" y="84088"/>
                </a:lnTo>
                <a:lnTo>
                  <a:pt x="166688" y="142875"/>
                </a:lnTo>
                <a:lnTo>
                  <a:pt x="107900" y="84088"/>
                </a:lnTo>
                <a:lnTo>
                  <a:pt x="137666" y="54322"/>
                </a:lnTo>
                <a:cubicBezTo>
                  <a:pt x="142801" y="49188"/>
                  <a:pt x="144289" y="41523"/>
                  <a:pt x="141536" y="34826"/>
                </a:cubicBezTo>
                <a:cubicBezTo>
                  <a:pt x="138782" y="28129"/>
                  <a:pt x="132234" y="23812"/>
                  <a:pt x="125016" y="23812"/>
                </a:cubicBezTo>
                <a:close/>
              </a:path>
            </a:pathLst>
          </a:custGeom>
          <a:solidFill>
            <a:srgbClr val="4A90E2"/>
          </a:solidFill>
        </p:spPr>
      </p:sp>
      <p:sp>
        <p:nvSpPr>
          <p:cNvPr id="20" name="Text 16"/>
          <p:cNvSpPr/>
          <p:nvPr>
            <p:custDataLst>
              <p:tags r:id="rId15"/>
            </p:custDataLst>
          </p:nvPr>
        </p:nvSpPr>
        <p:spPr>
          <a:xfrm>
            <a:off x="6886211" y="2928867"/>
            <a:ext cx="16383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Field of View</a:t>
            </a:r>
            <a:endParaRPr lang="en-US" sz="1600" dirty="0"/>
          </a:p>
        </p:txBody>
      </p:sp>
      <p:sp>
        <p:nvSpPr>
          <p:cNvPr id="21" name="Text 17"/>
          <p:cNvSpPr/>
          <p:nvPr>
            <p:custDataLst>
              <p:tags r:id="rId16"/>
            </p:custDataLst>
          </p:nvPr>
        </p:nvSpPr>
        <p:spPr>
          <a:xfrm>
            <a:off x="6886211" y="3182852"/>
            <a:ext cx="16383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200 mm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" y="-94343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66733" y="1527553"/>
            <a:ext cx="1219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CN" sz="3000" dirty="0">
                <a:solidFill>
                  <a:schemeClr val="accent1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Algorithm Pipeline-</a:t>
            </a:r>
            <a:r>
              <a:rPr lang="en-US" sz="30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Overview of Processing Stages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389147" y="4521048"/>
            <a:ext cx="10958303" cy="9109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algorithm chains </a:t>
            </a:r>
            <a:r>
              <a:rPr lang="en-US" altLang="zh-CN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five 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sequential blocks, all fully automatic and using empirically optimised constants for transparency and broad accessibility.</a:t>
            </a:r>
            <a:endParaRPr lang="en-US" sz="2000" dirty="0"/>
          </a:p>
        </p:txBody>
      </p:sp>
      <p:graphicFrame>
        <p:nvGraphicFramePr>
          <p:cNvPr id="29" name="图示 28"/>
          <p:cNvGraphicFramePr/>
          <p:nvPr>
            <p:extLst>
              <p:ext uri="{D42A27DB-BD31-4B8C-83A1-F6EECF244321}">
                <p14:modId xmlns:p14="http://schemas.microsoft.com/office/powerpoint/2010/main" val="3689384774"/>
              </p:ext>
            </p:extLst>
          </p:nvPr>
        </p:nvGraphicFramePr>
        <p:xfrm>
          <a:off x="730340" y="2863283"/>
          <a:ext cx="10773229" cy="1183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270000"/>
            <a:ext cx="1219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000" dirty="0">
                <a:solidFill>
                  <a:schemeClr val="accent1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Experimental Results &amp; Conclusion</a:t>
            </a:r>
          </a:p>
        </p:txBody>
      </p:sp>
      <p:sp>
        <p:nvSpPr>
          <p:cNvPr id="4" name="Text 1"/>
          <p:cNvSpPr/>
          <p:nvPr/>
        </p:nvSpPr>
        <p:spPr>
          <a:xfrm>
            <a:off x="-17" y="1930443"/>
            <a:ext cx="12192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automated pipeline delivered excellent overlap with expert annotations, surpassing typical clinical thresholds.</a:t>
            </a:r>
            <a:endParaRPr lang="en-US" sz="1600" dirty="0"/>
          </a:p>
        </p:txBody>
      </p:sp>
      <p:sp>
        <p:nvSpPr>
          <p:cNvPr id="5" name="Text 2"/>
          <p:cNvSpPr/>
          <p:nvPr>
            <p:custDataLst>
              <p:tags r:id="rId1"/>
            </p:custDataLst>
          </p:nvPr>
        </p:nvSpPr>
        <p:spPr>
          <a:xfrm>
            <a:off x="3419214" y="2641594"/>
            <a:ext cx="2349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Dice Coefficient</a:t>
            </a:r>
            <a:endParaRPr lang="en-US" sz="1600" dirty="0"/>
          </a:p>
        </p:txBody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3419214" y="2997169"/>
            <a:ext cx="2349500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dirty="0">
                <a:solidFill>
                  <a:srgbClr val="007B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0.94</a:t>
            </a:r>
            <a:endParaRPr lang="en-US" sz="60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3419214" y="3911594"/>
            <a:ext cx="2349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6A728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± 0.02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5868306" y="2641594"/>
            <a:ext cx="29083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Intersection over Union</a:t>
            </a:r>
            <a:endParaRPr lang="en-US" sz="1600" dirty="0"/>
          </a:p>
        </p:txBody>
      </p:sp>
      <p:sp>
        <p:nvSpPr>
          <p:cNvPr id="9" name="Text 6"/>
          <p:cNvSpPr/>
          <p:nvPr>
            <p:custDataLst>
              <p:tags r:id="rId5"/>
            </p:custDataLst>
          </p:nvPr>
        </p:nvSpPr>
        <p:spPr>
          <a:xfrm>
            <a:off x="5868306" y="2997169"/>
            <a:ext cx="2908300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dirty="0">
                <a:solidFill>
                  <a:srgbClr val="80C2EE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0.89</a:t>
            </a:r>
          </a:p>
        </p:txBody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5868306" y="3911594"/>
            <a:ext cx="29083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6A728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± 0.03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253983" y="4673544"/>
            <a:ext cx="11684000" cy="914400"/>
          </a:xfrm>
          <a:custGeom>
            <a:avLst/>
            <a:gdLst/>
            <a:ahLst/>
            <a:cxnLst/>
            <a:rect l="l" t="t" r="r" b="b"/>
            <a:pathLst>
              <a:path w="11684000" h="914400">
                <a:moveTo>
                  <a:pt x="101599" y="0"/>
                </a:moveTo>
                <a:lnTo>
                  <a:pt x="11582401" y="0"/>
                </a:lnTo>
                <a:cubicBezTo>
                  <a:pt x="11638513" y="0"/>
                  <a:pt x="11684000" y="45487"/>
                  <a:pt x="11684000" y="101599"/>
                </a:cubicBezTo>
                <a:lnTo>
                  <a:pt x="11684000" y="812801"/>
                </a:lnTo>
                <a:cubicBezTo>
                  <a:pt x="11684000" y="868913"/>
                  <a:pt x="11638513" y="914400"/>
                  <a:pt x="1158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</p:spPr>
      </p:sp>
      <p:sp>
        <p:nvSpPr>
          <p:cNvPr id="12" name="Text 9"/>
          <p:cNvSpPr/>
          <p:nvPr/>
        </p:nvSpPr>
        <p:spPr>
          <a:xfrm>
            <a:off x="253983" y="4673544"/>
            <a:ext cx="11684000" cy="9144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These values indicate high accuracy and stable performance, rivaling learning-based methods without the need for training data.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46911" y="1193381"/>
            <a:ext cx="771436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Principal results of algorithm testing</a:t>
            </a:r>
            <a:endParaRPr lang="en-US" sz="1600" dirty="0"/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592233"/>
              </p:ext>
            </p:extLst>
          </p:nvPr>
        </p:nvGraphicFramePr>
        <p:xfrm>
          <a:off x="256722" y="2274470"/>
          <a:ext cx="8509909" cy="3081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8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8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7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Dataset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Processing time, min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STL polygons, n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File size, MB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Dice coefficient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effectLst/>
                        </a:rPr>
                        <a:t>IoU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3.0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245 000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42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0.93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0.88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2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3.2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258 000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46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0.95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0.90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8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3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3.1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251 000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44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0.94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0.89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Mean ± SD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3.1 ± 0.2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—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—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0.94 ± 0.02</a:t>
                      </a:r>
                      <a:endParaRPr lang="zh-CN" sz="2000" kern="10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0.89 ± 0.03</a:t>
                      </a:r>
                      <a:endParaRPr lang="zh-CN" sz="2000" kern="100" dirty="0">
                        <a:effectLst/>
                        <a:latin typeface="等线" panose="02010600030101010101" charset="-122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A6A6378D-3D80-0761-B009-A90FD83B8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096" y="2351869"/>
            <a:ext cx="2481492" cy="25326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2A7EF8E-8A72-2F64-9621-E6A31AE0D98F}"/>
              </a:ext>
            </a:extLst>
          </p:cNvPr>
          <p:cNvSpPr txBox="1"/>
          <p:nvPr/>
        </p:nvSpPr>
        <p:spPr>
          <a:xfrm>
            <a:off x="8605104" y="1163600"/>
            <a:ext cx="31496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500" dirty="0">
                <a:solidFill>
                  <a:srgbClr val="4A90E2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Visual of 3-D Models</a:t>
            </a:r>
            <a:endParaRPr lang="en-US" altLang="zh-CN" sz="25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09150EBE-289C-839C-0035-41CC6F69FAFD}"/>
              </a:ext>
            </a:extLst>
          </p:cNvPr>
          <p:cNvSpPr/>
          <p:nvPr/>
        </p:nvSpPr>
        <p:spPr>
          <a:xfrm>
            <a:off x="316687" y="5675104"/>
            <a:ext cx="9753600" cy="7619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We delivered a training-free, fully automated pipeline that converts CT DICOM into accurate 3-D STL meshes, empowering clinicians and researchers .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5-17:31:23-d2tarqtnfo2stf9djkm0.jpg"/>
          <p:cNvPicPr>
            <a:picLocks noChangeAspect="1"/>
          </p:cNvPicPr>
          <p:nvPr/>
        </p:nvPicPr>
        <p:blipFill>
          <a:blip r:embed="rId3"/>
          <a:srcRect t="104" b="104"/>
          <a:stretch>
            <a:fillRect/>
          </a:stretch>
        </p:blipFill>
        <p:spPr>
          <a:xfrm flipH="1">
            <a:off x="0" y="2540"/>
            <a:ext cx="12192000" cy="685546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7380" y="2440940"/>
            <a:ext cx="7527290" cy="180467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6000"/>
                </a:srgbClr>
              </a:gs>
              <a:gs pos="30000">
                <a:srgbClr val="F9FBFD">
                  <a:alpha val="69000"/>
                </a:srgbClr>
              </a:gs>
              <a:gs pos="8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</p:sp>
      <p:sp>
        <p:nvSpPr>
          <p:cNvPr id="4" name="Text 1"/>
          <p:cNvSpPr/>
          <p:nvPr/>
        </p:nvSpPr>
        <p:spPr>
          <a:xfrm>
            <a:off x="627380" y="2440940"/>
            <a:ext cx="7527290" cy="18046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941909" y="845595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41909" y="845595"/>
            <a:ext cx="209306" cy="42231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941909" y="942569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41909" y="942569"/>
            <a:ext cx="209306" cy="42231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41909" y="1039543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41909" y="1039543"/>
            <a:ext cx="209306" cy="42231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Image 1" descr="https://kimi-img.moonshot.cn/pub/slides/slides_tmpl/image/25-09-05-17:30:59-d2tarktnfo2stf9djjsg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527665" y="365125"/>
            <a:ext cx="262890" cy="1170305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856615" y="5796915"/>
            <a:ext cx="3632835" cy="33147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5" name="Shape 11"/>
          <p:cNvSpPr/>
          <p:nvPr/>
        </p:nvSpPr>
        <p:spPr>
          <a:xfrm>
            <a:off x="2513887" y="5982681"/>
            <a:ext cx="6486525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</p:sp>
      <p:sp>
        <p:nvSpPr>
          <p:cNvPr id="16" name="Shape 12"/>
          <p:cNvSpPr/>
          <p:nvPr/>
        </p:nvSpPr>
        <p:spPr>
          <a:xfrm>
            <a:off x="732155" y="3269615"/>
            <a:ext cx="5892800" cy="8934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5"/>
          <p:cNvSpPr/>
          <p:nvPr/>
        </p:nvSpPr>
        <p:spPr>
          <a:xfrm>
            <a:off x="2343241" y="3123912"/>
            <a:ext cx="5378359" cy="709295"/>
          </a:xfrm>
          <a:prstGeom prst="rect">
            <a:avLst/>
          </a:prstGeom>
          <a:noFill/>
        </p:spPr>
        <p:txBody>
          <a:bodyPr wrap="square" lIns="45720" tIns="91440" rIns="91440" bIns="45720" rtlCol="0" anchor="b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5000" dirty="0">
                <a:solidFill>
                  <a:srgbClr val="4B62E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 ！</a:t>
            </a:r>
            <a:endParaRPr lang="en-US" sz="5000" dirty="0"/>
          </a:p>
        </p:txBody>
      </p:sp>
      <p:pic>
        <p:nvPicPr>
          <p:cNvPr id="20" name="Image 2" descr="https://kimi-img.moonshot.cn/pub/slides/slides_tmpl/image/25-09-05-17:31:23-d2tarqtnfo2stf9djk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805" y="1319530"/>
            <a:ext cx="3823335" cy="4227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,&quot;left&quot;:269.2294488188976,&quot;top&quot;:207.9995275590551,&quot;width&quot;:421.8418897637795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15,&quot;left&quot;:71,&quot;top&quot;:146.25,&quot;width&quot;:607.4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6.3866929133859,&quot;left&quot;:19.998661417322833,&quot;top&quot;:174.01173228346457,&quot;width&quot;:919.9984251968502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CAEACE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AEACE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370</Words>
  <Application>Microsoft Office PowerPoint</Application>
  <PresentationFormat>宽屏</PresentationFormat>
  <Paragraphs>84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等线</vt:lpstr>
      <vt:lpstr>Times New Roman</vt:lpstr>
      <vt:lpstr>Arial</vt:lpstr>
      <vt:lpstr>MiSans</vt:lpstr>
      <vt:lpstr>Noto Sans SC</vt:lpstr>
      <vt:lpstr>Tw Cen MT</vt:lpstr>
      <vt:lpstr>Custom Theme</vt:lpstr>
      <vt:lpstr>水滴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Lumbar Spine Reconstruction from CT</dc:title>
  <dc:subject>3D Lumbar Spine Reconstruction from CT</dc:subject>
  <dc:creator>Kimi</dc:creator>
  <cp:lastModifiedBy>庆 郭</cp:lastModifiedBy>
  <cp:revision>12</cp:revision>
  <dcterms:created xsi:type="dcterms:W3CDTF">2025-10-20T08:57:00Z</dcterms:created>
  <dcterms:modified xsi:type="dcterms:W3CDTF">2025-10-28T13:54:28Z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{"Label":"3D Lumbar Spine Reconstruction from CT","ContentProducer":"001191110108MACG2KBH8F10000","ProduceID":"d3qv92r12h63fo4c6djg","ReservedCode1":"","ContentPropagator":"001191110108MACG2KBH8F20000","PropagateID":"d3qv92r12h63fo4c6djg","ReservedCode2":""}</vt:lpwstr>
  </property>
  <property fmtid="{D5CDD505-2E9C-101B-9397-08002B2CF9AE}" pid="3" name="ICV">
    <vt:lpwstr>0642D12449994CE8A36A1BD72B72DC5A_13</vt:lpwstr>
  </property>
  <property fmtid="{D5CDD505-2E9C-101B-9397-08002B2CF9AE}" pid="4" name="KSOProductBuildVer">
    <vt:lpwstr>2052-12.1.0.23125</vt:lpwstr>
  </property>
</Properties>
</file>