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F9092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F9092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F9092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F9092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F9092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224280"/>
          </a:xfrm>
          <a:custGeom>
            <a:avLst/>
            <a:gdLst/>
            <a:ahLst/>
            <a:cxnLst/>
            <a:rect l="l" t="t" r="r" b="b"/>
            <a:pathLst>
              <a:path w="12192000" h="1224280">
                <a:moveTo>
                  <a:pt x="12192000" y="0"/>
                </a:moveTo>
                <a:lnTo>
                  <a:pt x="0" y="0"/>
                </a:lnTo>
                <a:lnTo>
                  <a:pt x="0" y="1223772"/>
                </a:lnTo>
                <a:lnTo>
                  <a:pt x="12192000" y="1223772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4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92868" y="170687"/>
            <a:ext cx="1656587" cy="88239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356839"/>
            <a:ext cx="338256" cy="98578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6491426"/>
            <a:ext cx="899321" cy="366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16662" y="3543958"/>
            <a:ext cx="375337" cy="10231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8352" y="378079"/>
            <a:ext cx="512635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9564" y="1538986"/>
            <a:ext cx="8578215" cy="4371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5810" y="6484331"/>
            <a:ext cx="194309" cy="243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8F9092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.menyuk@mail.r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8300" y="3093914"/>
            <a:ext cx="4153699" cy="37640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374" y="642477"/>
            <a:ext cx="2305196" cy="14887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9661" y="4459579"/>
            <a:ext cx="8405495" cy="10928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spc="70" dirty="0">
                <a:solidFill>
                  <a:srgbClr val="A6A6A6"/>
                </a:solidFill>
                <a:latin typeface="Verdana"/>
                <a:cs typeface="Verdana"/>
              </a:rPr>
              <a:t>Менюк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30" dirty="0">
                <a:solidFill>
                  <a:srgbClr val="A6A6A6"/>
                </a:solidFill>
                <a:latin typeface="Verdana"/>
                <a:cs typeface="Verdana"/>
              </a:rPr>
              <a:t>Д.С.</a:t>
            </a:r>
            <a:r>
              <a:rPr sz="2000" spc="-15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A6A6A6"/>
                </a:solidFill>
                <a:latin typeface="Verdana"/>
                <a:cs typeface="Verdana"/>
              </a:rPr>
              <a:t>Аспирант</a:t>
            </a:r>
            <a:r>
              <a:rPr sz="2000" spc="-18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A6A6A6"/>
                </a:solidFill>
                <a:latin typeface="Verdana"/>
                <a:cs typeface="Verdana"/>
              </a:rPr>
              <a:t>кафедры</a:t>
            </a:r>
            <a:r>
              <a:rPr sz="2000" spc="37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A6A6A6"/>
                </a:solidFill>
                <a:latin typeface="Verdana"/>
                <a:cs typeface="Verdana"/>
              </a:rPr>
              <a:t>№2</a:t>
            </a:r>
            <a:r>
              <a:rPr sz="2000" spc="-17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A6A6A6"/>
                </a:solidFill>
                <a:latin typeface="Verdana"/>
                <a:cs typeface="Verdana"/>
              </a:rPr>
              <a:t>«Автоматика»</a:t>
            </a:r>
            <a:r>
              <a:rPr sz="2000" spc="-18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A6A6A6"/>
                </a:solidFill>
                <a:latin typeface="Verdana"/>
                <a:cs typeface="Verdana"/>
              </a:rPr>
              <a:t>НИЯУ</a:t>
            </a:r>
            <a:r>
              <a:rPr sz="2000" spc="-17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A6A6A6"/>
                </a:solidFill>
                <a:latin typeface="Verdana"/>
                <a:cs typeface="Verdana"/>
              </a:rPr>
              <a:t>МИФИ</a:t>
            </a:r>
            <a:endParaRPr sz="2000" dirty="0">
              <a:latin typeface="Verdana"/>
              <a:cs typeface="Verdana"/>
            </a:endParaRPr>
          </a:p>
          <a:p>
            <a:pPr marL="12700" marR="20955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solidFill>
                  <a:srgbClr val="A6A6A6"/>
                </a:solidFill>
                <a:latin typeface="Verdana"/>
                <a:cs typeface="Verdana"/>
              </a:rPr>
              <a:t>Научный</a:t>
            </a:r>
            <a:r>
              <a:rPr sz="2000" spc="-5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A6A6A6"/>
                </a:solidFill>
                <a:latin typeface="Verdana"/>
                <a:cs typeface="Verdana"/>
              </a:rPr>
              <a:t>руководитель:</a:t>
            </a:r>
            <a:r>
              <a:rPr sz="2000" spc="-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A6A6A6"/>
                </a:solidFill>
                <a:latin typeface="Verdana"/>
                <a:cs typeface="Verdana"/>
              </a:rPr>
              <a:t>Толоконский</a:t>
            </a:r>
            <a:r>
              <a:rPr sz="2000" spc="-6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A6A6A6"/>
                </a:solidFill>
                <a:latin typeface="Verdana"/>
                <a:cs typeface="Verdana"/>
              </a:rPr>
              <a:t>А.</a:t>
            </a:r>
            <a:r>
              <a:rPr sz="2000" spc="-3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A6A6A6"/>
                </a:solidFill>
                <a:latin typeface="Verdana"/>
                <a:cs typeface="Verdana"/>
              </a:rPr>
              <a:t>О.</a:t>
            </a:r>
            <a:r>
              <a:rPr sz="2000" spc="-4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60" dirty="0">
                <a:solidFill>
                  <a:srgbClr val="A6A6A6"/>
                </a:solidFill>
                <a:latin typeface="Verdana"/>
                <a:cs typeface="Verdana"/>
              </a:rPr>
              <a:t>к.т.н,</a:t>
            </a:r>
            <a:r>
              <a:rPr sz="2000" spc="-4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A6A6A6"/>
                </a:solidFill>
                <a:latin typeface="Verdana"/>
                <a:cs typeface="Verdana"/>
              </a:rPr>
              <a:t>доцент</a:t>
            </a:r>
            <a:r>
              <a:rPr sz="2000" spc="-4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90" dirty="0">
                <a:solidFill>
                  <a:srgbClr val="A6A6A6"/>
                </a:solidFill>
                <a:latin typeface="Verdana"/>
                <a:cs typeface="Verdana"/>
              </a:rPr>
              <a:t>НИЯУ </a:t>
            </a:r>
            <a:r>
              <a:rPr sz="2000" spc="160" dirty="0">
                <a:solidFill>
                  <a:srgbClr val="A6A6A6"/>
                </a:solidFill>
                <a:latin typeface="Verdana"/>
                <a:cs typeface="Verdana"/>
              </a:rPr>
              <a:t>МИФИ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0664" y="1742313"/>
            <a:ext cx="960374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lang="ru-RU" sz="3200" spc="-125" dirty="0">
                <a:solidFill>
                  <a:srgbClr val="0054BA"/>
                </a:solidFill>
              </a:rPr>
              <a:t>Совершенствование процессов </a:t>
            </a:r>
            <a:r>
              <a:rPr lang="ru-RU" sz="3200" spc="-125" dirty="0" err="1">
                <a:solidFill>
                  <a:srgbClr val="0054BA"/>
                </a:solidFill>
              </a:rPr>
              <a:t>пусконаладки</a:t>
            </a:r>
            <a:r>
              <a:rPr lang="ru-RU" sz="3200" spc="-125" dirty="0">
                <a:solidFill>
                  <a:srgbClr val="0054BA"/>
                </a:solidFill>
              </a:rPr>
              <a:t> автоматических регуляторов АСУ </a:t>
            </a:r>
            <a:r>
              <a:rPr lang="ru-RU" sz="3200" spc="-125" dirty="0" err="1">
                <a:solidFill>
                  <a:srgbClr val="0054BA"/>
                </a:solidFill>
              </a:rPr>
              <a:t>ТП</a:t>
            </a:r>
            <a:r>
              <a:rPr lang="ru-RU" sz="3200" spc="-125" dirty="0">
                <a:solidFill>
                  <a:srgbClr val="0054BA"/>
                </a:solidFill>
              </a:rPr>
              <a:t> энергоблока АЭС с использованием имитационного моделирования</a:t>
            </a:r>
            <a:endParaRPr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56839"/>
            <a:ext cx="338256" cy="98578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1224280"/>
            <a:chOff x="0" y="0"/>
            <a:chExt cx="12192000" cy="122428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1224280"/>
            </a:xfrm>
            <a:custGeom>
              <a:avLst/>
              <a:gdLst/>
              <a:ahLst/>
              <a:cxnLst/>
              <a:rect l="l" t="t" r="r" b="b"/>
              <a:pathLst>
                <a:path w="12192000" h="1224280">
                  <a:moveTo>
                    <a:pt x="12192000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12192000" y="122377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0623" y="0"/>
              <a:ext cx="4151376" cy="122377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491426"/>
            <a:ext cx="899321" cy="3665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16662" y="3543958"/>
            <a:ext cx="375337" cy="102312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Цели</a:t>
            </a:r>
            <a:r>
              <a:rPr spc="-175" dirty="0"/>
              <a:t> </a:t>
            </a:r>
            <a:r>
              <a:rPr dirty="0"/>
              <a:t>и</a:t>
            </a:r>
            <a:r>
              <a:rPr spc="-165" dirty="0"/>
              <a:t> </a:t>
            </a:r>
            <a:r>
              <a:rPr spc="-120" dirty="0"/>
              <a:t>задачи</a:t>
            </a:r>
            <a:r>
              <a:rPr spc="-170" dirty="0"/>
              <a:t> </a:t>
            </a:r>
            <a:r>
              <a:rPr spc="-85" dirty="0"/>
              <a:t>работы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9" name="object 9"/>
          <p:cNvSpPr txBox="1"/>
          <p:nvPr/>
        </p:nvSpPr>
        <p:spPr>
          <a:xfrm>
            <a:off x="638352" y="2429002"/>
            <a:ext cx="9714865" cy="193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sz="2400" spc="55" dirty="0">
                <a:solidFill>
                  <a:srgbClr val="212A3E"/>
                </a:solidFill>
                <a:latin typeface="Verdana"/>
                <a:cs typeface="Verdana"/>
              </a:rPr>
              <a:t>Рассмотреть</a:t>
            </a:r>
            <a:r>
              <a:rPr sz="2400" spc="-21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212A3E"/>
                </a:solidFill>
                <a:latin typeface="Verdana"/>
                <a:cs typeface="Verdana"/>
              </a:rPr>
              <a:t>способ</a:t>
            </a:r>
            <a:r>
              <a:rPr sz="2400" spc="-204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212A3E"/>
                </a:solidFill>
                <a:latin typeface="Verdana"/>
                <a:cs typeface="Verdana"/>
              </a:rPr>
              <a:t>синтезирования</a:t>
            </a:r>
            <a:r>
              <a:rPr sz="2400" spc="-204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212A3E"/>
                </a:solidFill>
                <a:latin typeface="Verdana"/>
                <a:cs typeface="Verdana"/>
              </a:rPr>
              <a:t>параметров</a:t>
            </a:r>
            <a:r>
              <a:rPr sz="2400" spc="-19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212A3E"/>
                </a:solidFill>
                <a:latin typeface="Verdana"/>
                <a:cs typeface="Verdana"/>
              </a:rPr>
              <a:t>средств </a:t>
            </a:r>
            <a:r>
              <a:rPr sz="2400" dirty="0">
                <a:solidFill>
                  <a:srgbClr val="212A3E"/>
                </a:solidFill>
                <a:latin typeface="Verdana"/>
                <a:cs typeface="Verdana"/>
              </a:rPr>
              <a:t>автоматического</a:t>
            </a:r>
            <a:r>
              <a:rPr sz="2400" spc="-1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212A3E"/>
                </a:solidFill>
                <a:latin typeface="Verdana"/>
                <a:cs typeface="Verdana"/>
              </a:rPr>
              <a:t>регулирования</a:t>
            </a:r>
            <a:r>
              <a:rPr sz="2400" spc="-1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A3E"/>
                </a:solidFill>
                <a:latin typeface="Verdana"/>
                <a:cs typeface="Verdana"/>
              </a:rPr>
              <a:t>энергоблоков</a:t>
            </a:r>
            <a:r>
              <a:rPr sz="2400" spc="4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212A3E"/>
                </a:solidFill>
                <a:latin typeface="Verdana"/>
                <a:cs typeface="Verdana"/>
              </a:rPr>
              <a:t>АЭС</a:t>
            </a:r>
            <a:r>
              <a:rPr sz="2400" spc="6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A3E"/>
                </a:solidFill>
                <a:latin typeface="Verdana"/>
                <a:cs typeface="Verdana"/>
              </a:rPr>
              <a:t>с </a:t>
            </a:r>
            <a:r>
              <a:rPr sz="2400" spc="110" dirty="0">
                <a:solidFill>
                  <a:srgbClr val="212A3E"/>
                </a:solidFill>
                <a:latin typeface="Verdana"/>
                <a:cs typeface="Verdana"/>
              </a:rPr>
              <a:t>применением</a:t>
            </a:r>
            <a:r>
              <a:rPr sz="2400" spc="-10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A3E"/>
                </a:solidFill>
                <a:latin typeface="Verdana"/>
                <a:cs typeface="Verdana"/>
              </a:rPr>
              <a:t>аналитических</a:t>
            </a:r>
            <a:r>
              <a:rPr sz="2400" spc="-12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A3E"/>
                </a:solidFill>
                <a:latin typeface="Verdana"/>
                <a:cs typeface="Verdana"/>
              </a:rPr>
              <a:t>тренажеров;</a:t>
            </a:r>
            <a:endParaRPr sz="2400">
              <a:latin typeface="Verdana"/>
              <a:cs typeface="Verdana"/>
            </a:endParaRPr>
          </a:p>
          <a:p>
            <a:pPr marL="354965" marR="31750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</a:tabLst>
            </a:pPr>
            <a:r>
              <a:rPr sz="2400" spc="10" dirty="0">
                <a:solidFill>
                  <a:srgbClr val="212A3E"/>
                </a:solidFill>
                <a:latin typeface="Verdana"/>
                <a:cs typeface="Verdana"/>
              </a:rPr>
              <a:t>Обосновать</a:t>
            </a:r>
            <a:r>
              <a:rPr sz="2400" spc="-1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212A3E"/>
                </a:solidFill>
                <a:latin typeface="Verdana"/>
                <a:cs typeface="Verdana"/>
              </a:rPr>
              <a:t>использование</a:t>
            </a:r>
            <a:r>
              <a:rPr sz="2400" spc="-3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212A3E"/>
                </a:solidFill>
                <a:latin typeface="Verdana"/>
                <a:cs typeface="Verdana"/>
              </a:rPr>
              <a:t>предлагаемого</a:t>
            </a:r>
            <a:r>
              <a:rPr sz="2400" spc="-1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212A3E"/>
                </a:solidFill>
                <a:latin typeface="Verdana"/>
                <a:cs typeface="Verdana"/>
              </a:rPr>
              <a:t>способа</a:t>
            </a:r>
            <a:r>
              <a:rPr sz="2400" spc="-3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212A3E"/>
                </a:solidFill>
                <a:latin typeface="Verdana"/>
                <a:cs typeface="Verdana"/>
              </a:rPr>
              <a:t>для </a:t>
            </a:r>
            <a:r>
              <a:rPr sz="2400" spc="95" dirty="0">
                <a:solidFill>
                  <a:srgbClr val="212A3E"/>
                </a:solidFill>
                <a:latin typeface="Verdana"/>
                <a:cs typeface="Verdana"/>
              </a:rPr>
              <a:t>применения</a:t>
            </a:r>
            <a:r>
              <a:rPr sz="2400" spc="-1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A3E"/>
                </a:solidFill>
                <a:latin typeface="Verdana"/>
                <a:cs typeface="Verdana"/>
              </a:rPr>
              <a:t>в</a:t>
            </a:r>
            <a:r>
              <a:rPr sz="2400" spc="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A3E"/>
                </a:solidFill>
                <a:latin typeface="Verdana"/>
                <a:cs typeface="Verdana"/>
              </a:rPr>
              <a:t>производственных</a:t>
            </a:r>
            <a:r>
              <a:rPr sz="2400" spc="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A3E"/>
                </a:solidFill>
                <a:latin typeface="Verdana"/>
                <a:cs typeface="Verdana"/>
              </a:rPr>
              <a:t>задачах.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2068067"/>
            <a:ext cx="5935980" cy="3947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8352" y="378079"/>
            <a:ext cx="1022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ТПТС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4" name="object 4"/>
          <p:cNvSpPr txBox="1"/>
          <p:nvPr/>
        </p:nvSpPr>
        <p:spPr>
          <a:xfrm>
            <a:off x="922731" y="1718563"/>
            <a:ext cx="39490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75" dirty="0">
                <a:solidFill>
                  <a:srgbClr val="00BAED"/>
                </a:solidFill>
                <a:latin typeface="Verdana"/>
                <a:cs typeface="Verdana"/>
              </a:rPr>
              <a:t>Типовые</a:t>
            </a:r>
            <a:r>
              <a:rPr sz="1600" b="1" spc="60" dirty="0">
                <a:solidFill>
                  <a:srgbClr val="00BAED"/>
                </a:solidFill>
                <a:latin typeface="Verdana"/>
                <a:cs typeface="Verdana"/>
              </a:rPr>
              <a:t> </a:t>
            </a:r>
            <a:r>
              <a:rPr sz="1600" b="1" spc="-70" dirty="0">
                <a:solidFill>
                  <a:srgbClr val="00BAED"/>
                </a:solidFill>
                <a:latin typeface="Verdana"/>
                <a:cs typeface="Verdana"/>
              </a:rPr>
              <a:t>программно-</a:t>
            </a:r>
            <a:r>
              <a:rPr sz="1600" b="1" spc="-45" dirty="0">
                <a:solidFill>
                  <a:srgbClr val="00BAED"/>
                </a:solidFill>
                <a:latin typeface="Verdana"/>
                <a:cs typeface="Verdana"/>
              </a:rPr>
              <a:t>технические средства</a:t>
            </a:r>
            <a:r>
              <a:rPr sz="1600" b="1" spc="-75" dirty="0">
                <a:solidFill>
                  <a:srgbClr val="00BAED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BAED"/>
                </a:solidFill>
                <a:latin typeface="Verdana"/>
                <a:cs typeface="Verdana"/>
              </a:rPr>
              <a:t>(ТПТС)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010" y="2722879"/>
            <a:ext cx="483298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12A3E"/>
                </a:solidFill>
                <a:latin typeface="Verdana"/>
                <a:cs typeface="Verdana"/>
              </a:rPr>
              <a:t>Схемы</a:t>
            </a:r>
            <a:r>
              <a:rPr sz="2400" spc="-18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spc="110" dirty="0">
                <a:solidFill>
                  <a:srgbClr val="212A3E"/>
                </a:solidFill>
                <a:latin typeface="Verdana"/>
                <a:cs typeface="Verdana"/>
              </a:rPr>
              <a:t>АСУ</a:t>
            </a:r>
            <a:r>
              <a:rPr sz="2400" spc="-18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212A3E"/>
                </a:solidFill>
                <a:latin typeface="Verdana"/>
                <a:cs typeface="Verdana"/>
              </a:rPr>
              <a:t>ТП,</a:t>
            </a:r>
            <a:r>
              <a:rPr sz="2400" spc="-19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A3E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A3E"/>
                </a:solidFill>
                <a:latin typeface="Verdana"/>
                <a:cs typeface="Verdana"/>
              </a:rPr>
              <a:t>частности </a:t>
            </a:r>
            <a:r>
              <a:rPr sz="2400" dirty="0">
                <a:solidFill>
                  <a:srgbClr val="212A3E"/>
                </a:solidFill>
                <a:latin typeface="Verdana"/>
                <a:cs typeface="Verdana"/>
              </a:rPr>
              <a:t>законы</a:t>
            </a:r>
            <a:r>
              <a:rPr sz="2400" spc="-21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A3E"/>
                </a:solidFill>
                <a:latin typeface="Verdana"/>
                <a:cs typeface="Verdana"/>
              </a:rPr>
              <a:t>регулирования, </a:t>
            </a:r>
            <a:r>
              <a:rPr sz="2400" dirty="0">
                <a:solidFill>
                  <a:srgbClr val="212A3E"/>
                </a:solidFill>
                <a:latin typeface="Verdana"/>
                <a:cs typeface="Verdana"/>
              </a:rPr>
              <a:t>реализуются</a:t>
            </a:r>
            <a:r>
              <a:rPr sz="2400" spc="-12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A3E"/>
                </a:solidFill>
                <a:latin typeface="Verdana"/>
                <a:cs typeface="Verdana"/>
              </a:rPr>
              <a:t>на</a:t>
            </a:r>
            <a:r>
              <a:rPr sz="2400" spc="-10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212A3E"/>
                </a:solidFill>
                <a:latin typeface="Verdana"/>
                <a:cs typeface="Verdana"/>
              </a:rPr>
              <a:t>программно- </a:t>
            </a:r>
            <a:r>
              <a:rPr sz="2400" dirty="0">
                <a:solidFill>
                  <a:srgbClr val="212A3E"/>
                </a:solidFill>
                <a:latin typeface="Verdana"/>
                <a:cs typeface="Verdana"/>
              </a:rPr>
              <a:t>техническом</a:t>
            </a:r>
            <a:r>
              <a:rPr sz="2400" spc="17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A3E"/>
                </a:solidFill>
                <a:latin typeface="Verdana"/>
                <a:cs typeface="Verdana"/>
              </a:rPr>
              <a:t>комплексе</a:t>
            </a:r>
            <a:r>
              <a:rPr sz="2400" spc="19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212A3E"/>
                </a:solidFill>
                <a:latin typeface="Verdana"/>
                <a:cs typeface="Verdana"/>
              </a:rPr>
              <a:t>(ПТК) </a:t>
            </a:r>
            <a:r>
              <a:rPr sz="2400" spc="-10" dirty="0">
                <a:solidFill>
                  <a:srgbClr val="212A3E"/>
                </a:solidFill>
                <a:latin typeface="Verdana"/>
                <a:cs typeface="Verdana"/>
              </a:rPr>
              <a:t>ТПТС.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0" dirty="0"/>
              <a:t>ПИД-</a:t>
            </a:r>
            <a:r>
              <a:rPr spc="-65" dirty="0"/>
              <a:t>регулятор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0667" y="2935935"/>
            <a:ext cx="4929505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105"/>
              </a:spcBef>
            </a:pPr>
            <a:r>
              <a:rPr sz="2000" spc="70" dirty="0">
                <a:solidFill>
                  <a:srgbClr val="212A3E"/>
                </a:solidFill>
                <a:latin typeface="Verdana"/>
                <a:cs typeface="Verdana"/>
              </a:rPr>
              <a:t>Несмотря</a:t>
            </a:r>
            <a:r>
              <a:rPr sz="2000" spc="-18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A3E"/>
                </a:solidFill>
                <a:latin typeface="Verdana"/>
                <a:cs typeface="Verdana"/>
              </a:rPr>
              <a:t>на</a:t>
            </a:r>
            <a:r>
              <a:rPr sz="2000" spc="-15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rgbClr val="212A3E"/>
                </a:solidFill>
                <a:latin typeface="Verdana"/>
                <a:cs typeface="Verdana"/>
              </a:rPr>
              <a:t>обширность </a:t>
            </a:r>
            <a:r>
              <a:rPr sz="2000" dirty="0">
                <a:solidFill>
                  <a:srgbClr val="212A3E"/>
                </a:solidFill>
                <a:latin typeface="Verdana"/>
                <a:cs typeface="Verdana"/>
              </a:rPr>
              <a:t>существующих</a:t>
            </a:r>
            <a:r>
              <a:rPr sz="2000" spc="4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A3E"/>
                </a:solidFill>
                <a:latin typeface="Verdana"/>
                <a:cs typeface="Verdana"/>
              </a:rPr>
              <a:t>методик</a:t>
            </a:r>
            <a:r>
              <a:rPr sz="2000" spc="8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12A3E"/>
                </a:solidFill>
                <a:latin typeface="Verdana"/>
                <a:cs typeface="Verdana"/>
              </a:rPr>
              <a:t>синтеза </a:t>
            </a:r>
            <a:r>
              <a:rPr sz="2000" dirty="0">
                <a:solidFill>
                  <a:srgbClr val="212A3E"/>
                </a:solidFill>
                <a:latin typeface="Verdana"/>
                <a:cs typeface="Verdana"/>
              </a:rPr>
              <a:t>параметров,</a:t>
            </a:r>
            <a:r>
              <a:rPr sz="2000" spc="-3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A3E"/>
                </a:solidFill>
                <a:latin typeface="Verdana"/>
                <a:cs typeface="Verdana"/>
              </a:rPr>
              <a:t>в</a:t>
            </a:r>
            <a:r>
              <a:rPr sz="2000" spc="2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A3E"/>
                </a:solidFill>
                <a:latin typeface="Verdana"/>
                <a:cs typeface="Verdana"/>
              </a:rPr>
              <a:t>настройке</a:t>
            </a:r>
            <a:r>
              <a:rPr sz="2000" spc="1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212A3E"/>
                </a:solidFill>
                <a:latin typeface="Verdana"/>
                <a:cs typeface="Verdana"/>
              </a:rPr>
              <a:t>ПИД- </a:t>
            </a:r>
            <a:r>
              <a:rPr sz="2000" dirty="0">
                <a:solidFill>
                  <a:srgbClr val="212A3E"/>
                </a:solidFill>
                <a:latin typeface="Verdana"/>
                <a:cs typeface="Verdana"/>
              </a:rPr>
              <a:t>регуляторов</a:t>
            </a:r>
            <a:r>
              <a:rPr sz="2000" spc="1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12A3E"/>
                </a:solidFill>
                <a:latin typeface="Verdana"/>
                <a:cs typeface="Verdana"/>
              </a:rPr>
              <a:t>по-</a:t>
            </a:r>
            <a:r>
              <a:rPr sz="2000" spc="60" dirty="0">
                <a:solidFill>
                  <a:srgbClr val="212A3E"/>
                </a:solidFill>
                <a:latin typeface="Verdana"/>
                <a:cs typeface="Verdana"/>
              </a:rPr>
              <a:t>прежнему</a:t>
            </a:r>
            <a:r>
              <a:rPr sz="2000" spc="-3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rgbClr val="212A3E"/>
                </a:solidFill>
                <a:latin typeface="Verdana"/>
                <a:cs typeface="Verdana"/>
              </a:rPr>
              <a:t>имеются </a:t>
            </a:r>
            <a:r>
              <a:rPr sz="2000" dirty="0">
                <a:solidFill>
                  <a:srgbClr val="212A3E"/>
                </a:solidFill>
                <a:latin typeface="Verdana"/>
                <a:cs typeface="Verdana"/>
              </a:rPr>
              <a:t>проблемы,</a:t>
            </a:r>
            <a:r>
              <a:rPr sz="2000" spc="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000" spc="-175" dirty="0">
                <a:solidFill>
                  <a:srgbClr val="212A3E"/>
                </a:solidFill>
                <a:latin typeface="Verdana"/>
                <a:cs typeface="Verdana"/>
              </a:rPr>
              <a:t>т.к.</a:t>
            </a:r>
            <a:r>
              <a:rPr sz="2000" spc="3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A3E"/>
                </a:solidFill>
                <a:latin typeface="Verdana"/>
                <a:cs typeface="Verdana"/>
              </a:rPr>
              <a:t>алгоритмы</a:t>
            </a:r>
            <a:r>
              <a:rPr sz="2000" spc="1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12A3E"/>
                </a:solidFill>
                <a:latin typeface="Verdana"/>
                <a:cs typeface="Verdana"/>
              </a:rPr>
              <a:t>данных </a:t>
            </a:r>
            <a:r>
              <a:rPr sz="2000" dirty="0">
                <a:solidFill>
                  <a:srgbClr val="212A3E"/>
                </a:solidFill>
                <a:latin typeface="Verdana"/>
                <a:cs typeface="Verdana"/>
              </a:rPr>
              <a:t>регуляторов</a:t>
            </a:r>
            <a:r>
              <a:rPr sz="2000" spc="4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A3E"/>
                </a:solidFill>
                <a:latin typeface="Verdana"/>
                <a:cs typeface="Verdana"/>
              </a:rPr>
              <a:t>в</a:t>
            </a:r>
            <a:r>
              <a:rPr sz="2000" spc="7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A3E"/>
                </a:solidFill>
                <a:latin typeface="Verdana"/>
                <a:cs typeface="Verdana"/>
              </a:rPr>
              <a:t>достаточной</a:t>
            </a:r>
            <a:r>
              <a:rPr sz="2000" spc="5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12A3E"/>
                </a:solidFill>
                <a:latin typeface="Verdana"/>
                <a:cs typeface="Verdana"/>
              </a:rPr>
              <a:t>степени </a:t>
            </a:r>
            <a:r>
              <a:rPr sz="2000" dirty="0">
                <a:solidFill>
                  <a:srgbClr val="212A3E"/>
                </a:solidFill>
                <a:latin typeface="Verdana"/>
                <a:cs typeface="Verdana"/>
              </a:rPr>
              <a:t>развиты</a:t>
            </a:r>
            <a:r>
              <a:rPr sz="2000" spc="-5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rgbClr val="212A3E"/>
                </a:solidFill>
                <a:latin typeface="Verdana"/>
                <a:cs typeface="Verdana"/>
              </a:rPr>
              <a:t>лишь</a:t>
            </a:r>
            <a:r>
              <a:rPr sz="2000" spc="-7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A3E"/>
                </a:solidFill>
                <a:latin typeface="Verdana"/>
                <a:cs typeface="Verdana"/>
              </a:rPr>
              <a:t>для</a:t>
            </a:r>
            <a:r>
              <a:rPr sz="2000" spc="-5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A3E"/>
                </a:solidFill>
                <a:latin typeface="Verdana"/>
                <a:cs typeface="Verdana"/>
              </a:rPr>
              <a:t>линейных</a:t>
            </a:r>
            <a:r>
              <a:rPr sz="2000" spc="-7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12A3E"/>
                </a:solidFill>
                <a:latin typeface="Verdana"/>
                <a:cs typeface="Verdana"/>
              </a:rPr>
              <a:t>систем.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8508" y="1037844"/>
            <a:ext cx="5759195" cy="575919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Аналитический</a:t>
            </a:r>
            <a:r>
              <a:rPr spc="-120" dirty="0"/>
              <a:t> </a:t>
            </a:r>
            <a:r>
              <a:rPr spc="-85" dirty="0"/>
              <a:t>тренажер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572" y="1365503"/>
            <a:ext cx="11333988" cy="54681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0426" y="5869635"/>
            <a:ext cx="88074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7135" marR="5080" indent="-119507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Рисунок</a:t>
            </a:r>
            <a:r>
              <a:rPr sz="1400" spc="-1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spc="-385" dirty="0">
                <a:solidFill>
                  <a:srgbClr val="212A3E"/>
                </a:solidFill>
                <a:latin typeface="Verdana"/>
                <a:cs typeface="Verdana"/>
              </a:rPr>
              <a:t>1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spc="-195" dirty="0">
                <a:solidFill>
                  <a:srgbClr val="212A3E"/>
                </a:solidFill>
                <a:latin typeface="Verdana"/>
                <a:cs typeface="Verdana"/>
              </a:rPr>
              <a:t>–</a:t>
            </a:r>
            <a:r>
              <a:rPr sz="1400" spc="-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Тренды</a:t>
            </a:r>
            <a:r>
              <a:rPr sz="1400" spc="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работы модели</a:t>
            </a:r>
            <a:r>
              <a:rPr sz="1400" spc="-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контура</a:t>
            </a:r>
            <a:r>
              <a:rPr sz="1400" spc="-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регулирования</a:t>
            </a:r>
            <a:r>
              <a:rPr sz="1400" spc="-4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давления</a:t>
            </a:r>
            <a:r>
              <a:rPr sz="1400" spc="-1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в</a:t>
            </a:r>
            <a:r>
              <a:rPr sz="1400" spc="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spc="50" dirty="0">
                <a:solidFill>
                  <a:srgbClr val="212A3E"/>
                </a:solidFill>
                <a:latin typeface="Verdana"/>
                <a:cs typeface="Verdana"/>
              </a:rPr>
              <a:t>напорном</a:t>
            </a:r>
            <a:r>
              <a:rPr sz="1400" spc="-2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12A3E"/>
                </a:solidFill>
                <a:latin typeface="Verdana"/>
                <a:cs typeface="Verdana"/>
              </a:rPr>
              <a:t>коллекторе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насосов</a:t>
            </a:r>
            <a:r>
              <a:rPr sz="1400" spc="4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подачи</a:t>
            </a:r>
            <a:r>
              <a:rPr sz="1400" spc="4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исходной</a:t>
            </a:r>
            <a:r>
              <a:rPr sz="1400" spc="4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воды</a:t>
            </a:r>
            <a:r>
              <a:rPr sz="1400" spc="7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в</a:t>
            </a:r>
            <a:r>
              <a:rPr sz="1400" spc="7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интегрированной</a:t>
            </a:r>
            <a:r>
              <a:rPr sz="1400" spc="2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среде</a:t>
            </a:r>
            <a:r>
              <a:rPr sz="1400" spc="6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12A3E"/>
                </a:solidFill>
                <a:latin typeface="Verdana"/>
                <a:cs typeface="Verdana"/>
              </a:rPr>
              <a:t>«ЭНИКАД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2257" y="1486293"/>
            <a:ext cx="6093889" cy="41445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9920" y="5852261"/>
            <a:ext cx="823087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Рисунок</a:t>
            </a:r>
            <a:r>
              <a:rPr sz="1400" spc="-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212A3E"/>
                </a:solidFill>
                <a:latin typeface="Verdana"/>
                <a:cs typeface="Verdana"/>
              </a:rPr>
              <a:t>2</a:t>
            </a:r>
            <a:r>
              <a:rPr sz="1400" spc="2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spc="-195" dirty="0">
                <a:solidFill>
                  <a:srgbClr val="212A3E"/>
                </a:solidFill>
                <a:latin typeface="Verdana"/>
                <a:cs typeface="Verdana"/>
              </a:rPr>
              <a:t>–</a:t>
            </a:r>
            <a:r>
              <a:rPr sz="1400" spc="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Тренды</a:t>
            </a:r>
            <a:r>
              <a:rPr sz="1400" spc="1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работы</a:t>
            </a:r>
            <a:r>
              <a:rPr sz="1400" spc="1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модели</a:t>
            </a:r>
            <a:r>
              <a:rPr sz="1400" spc="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контура</a:t>
            </a:r>
            <a:r>
              <a:rPr sz="1400" spc="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регулирования</a:t>
            </a:r>
            <a:r>
              <a:rPr sz="1400" spc="-3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давления в</a:t>
            </a:r>
            <a:r>
              <a:rPr sz="1400" spc="1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spc="40" dirty="0">
                <a:solidFill>
                  <a:srgbClr val="212A3E"/>
                </a:solidFill>
                <a:latin typeface="Verdana"/>
                <a:cs typeface="Verdana"/>
              </a:rPr>
              <a:t>напорном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коллекторе</a:t>
            </a:r>
            <a:r>
              <a:rPr sz="1400" spc="3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насосов</a:t>
            </a:r>
            <a:r>
              <a:rPr sz="1400" spc="2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подачи</a:t>
            </a:r>
            <a:r>
              <a:rPr sz="1400" spc="1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исходной</a:t>
            </a:r>
            <a:r>
              <a:rPr sz="1400" spc="1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воды</a:t>
            </a:r>
            <a:r>
              <a:rPr sz="1400" spc="3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в</a:t>
            </a:r>
            <a:r>
              <a:rPr sz="1400" spc="4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интегрированной</a:t>
            </a:r>
            <a:r>
              <a:rPr sz="1400" spc="1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среде</a:t>
            </a:r>
            <a:r>
              <a:rPr sz="1400" spc="4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12A3E"/>
                </a:solidFill>
                <a:latin typeface="Verdana"/>
                <a:cs typeface="Verdana"/>
              </a:rPr>
              <a:t>«ЭНИКАД»</a:t>
            </a:r>
            <a:r>
              <a:rPr sz="1400" spc="-10" dirty="0">
                <a:solidFill>
                  <a:srgbClr val="212A3E"/>
                </a:solidFill>
                <a:latin typeface="Verdana"/>
                <a:cs typeface="Verdana"/>
              </a:rPr>
              <a:t> после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подстройки</a:t>
            </a:r>
            <a:r>
              <a:rPr sz="1400" spc="-3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регулятора</a:t>
            </a:r>
            <a:r>
              <a:rPr sz="1400" spc="-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12A3E"/>
                </a:solidFill>
                <a:latin typeface="Verdana"/>
                <a:cs typeface="Verdana"/>
              </a:rPr>
              <a:t>частоты</a:t>
            </a:r>
            <a:r>
              <a:rPr sz="1400" spc="1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A3E"/>
                </a:solidFill>
                <a:latin typeface="Verdana"/>
                <a:cs typeface="Verdana"/>
              </a:rPr>
              <a:t>вращения</a:t>
            </a:r>
            <a:r>
              <a:rPr sz="1400" spc="-15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12A3E"/>
                </a:solidFill>
                <a:latin typeface="Verdana"/>
                <a:cs typeface="Verdana"/>
              </a:rPr>
              <a:t>вала</a:t>
            </a:r>
            <a:r>
              <a:rPr sz="1400" spc="1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12A3E"/>
                </a:solidFill>
                <a:latin typeface="Verdana"/>
                <a:cs typeface="Verdana"/>
              </a:rPr>
              <a:t>насоса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0165" y="1764691"/>
            <a:ext cx="6175431" cy="39903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0" dirty="0"/>
              <a:t>Полученные</a:t>
            </a:r>
            <a:r>
              <a:rPr spc="-85" dirty="0"/>
              <a:t> </a:t>
            </a:r>
            <a:r>
              <a:rPr spc="-90" dirty="0"/>
              <a:t>результаты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37664" y="1538986"/>
          <a:ext cx="8578215" cy="4371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5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9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70865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Порядок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объекта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4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50850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350" b="1" spc="-37" baseline="-2160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endParaRPr sz="1350" baseline="-2160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4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51484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350" b="1" spc="-37" baseline="-2160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1350" baseline="-2160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8102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Первый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порядок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4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2515">
                        <a:lnSpc>
                          <a:spcPct val="100000"/>
                        </a:lnSpc>
                      </a:pPr>
                      <a:r>
                        <a:rPr sz="2100" spc="-37" baseline="11904" dirty="0">
                          <a:solidFill>
                            <a:srgbClr val="171616"/>
                          </a:solidFill>
                          <a:latin typeface="Cambria Math"/>
                          <a:cs typeface="Cambria Math"/>
                        </a:rPr>
                        <a:t>𝐾</a:t>
                      </a:r>
                      <a:r>
                        <a:rPr sz="1000" spc="-25" dirty="0">
                          <a:solidFill>
                            <a:srgbClr val="171616"/>
                          </a:solidFill>
                          <a:latin typeface="Cambria Math"/>
                          <a:cs typeface="Cambria Math"/>
                        </a:rPr>
                        <a:t>ОУ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41910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solidFill>
                            <a:srgbClr val="171616"/>
                          </a:solidFill>
                          <a:latin typeface="Cambria Math"/>
                          <a:cs typeface="Cambria Math"/>
                        </a:rPr>
                        <a:t>𝑇</a:t>
                      </a:r>
                      <a:r>
                        <a:rPr sz="1500" spc="-37" baseline="-16666" dirty="0">
                          <a:solidFill>
                            <a:srgbClr val="171616"/>
                          </a:solidFill>
                          <a:latin typeface="Cambria Math"/>
                          <a:cs typeface="Cambria Math"/>
                        </a:rPr>
                        <a:t>О</a:t>
                      </a:r>
                      <a:endParaRPr sz="1500" baseline="-16666">
                        <a:latin typeface="Cambria Math"/>
                        <a:cs typeface="Cambria Math"/>
                      </a:endParaRPr>
                    </a:p>
                    <a:p>
                      <a:pPr marR="419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solidFill>
                            <a:srgbClr val="171616"/>
                          </a:solidFill>
                          <a:latin typeface="Cambria Math"/>
                          <a:cs typeface="Cambria Math"/>
                        </a:rPr>
                        <a:t>𝐾</a:t>
                      </a:r>
                      <a:r>
                        <a:rPr sz="1500" spc="-37" baseline="-16666" dirty="0">
                          <a:solidFill>
                            <a:srgbClr val="171616"/>
                          </a:solidFill>
                          <a:latin typeface="Cambria Math"/>
                          <a:cs typeface="Cambria Math"/>
                        </a:rPr>
                        <a:t>𝑝</a:t>
                      </a:r>
                      <a:endParaRPr sz="1500" baseline="-16666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0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616585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Второй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порядок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4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2515">
                        <a:lnSpc>
                          <a:spcPct val="100000"/>
                        </a:lnSpc>
                      </a:pPr>
                      <a:r>
                        <a:rPr sz="2100" spc="-37" baseline="11904" dirty="0">
                          <a:solidFill>
                            <a:srgbClr val="171616"/>
                          </a:solidFill>
                          <a:latin typeface="Cambria Math"/>
                          <a:cs typeface="Cambria Math"/>
                        </a:rPr>
                        <a:t>𝐾</a:t>
                      </a:r>
                      <a:r>
                        <a:rPr sz="1000" spc="-25" dirty="0">
                          <a:solidFill>
                            <a:srgbClr val="171616"/>
                          </a:solidFill>
                          <a:latin typeface="Cambria Math"/>
                          <a:cs typeface="Cambria Math"/>
                        </a:rPr>
                        <a:t>ОУ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sz="2100" spc="-15" baseline="11904" dirty="0">
                          <a:solidFill>
                            <a:srgbClr val="171616"/>
                          </a:solidFill>
                          <a:latin typeface="Cambria Math"/>
                          <a:cs typeface="Cambria Math"/>
                        </a:rPr>
                        <a:t>𝑇</a:t>
                      </a:r>
                      <a:r>
                        <a:rPr sz="1000" spc="-10" dirty="0">
                          <a:solidFill>
                            <a:srgbClr val="171616"/>
                          </a:solidFill>
                          <a:latin typeface="Cambria Math"/>
                          <a:cs typeface="Cambria Math"/>
                        </a:rPr>
                        <a:t>О1</a:t>
                      </a:r>
                      <a:r>
                        <a:rPr sz="1000" spc="75" dirty="0">
                          <a:solidFill>
                            <a:srgbClr val="171616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100" baseline="11904" dirty="0">
                          <a:solidFill>
                            <a:srgbClr val="171616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2100" spc="-82" baseline="11904" dirty="0">
                          <a:solidFill>
                            <a:srgbClr val="171616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100" spc="-37" baseline="11904" dirty="0">
                          <a:solidFill>
                            <a:srgbClr val="171616"/>
                          </a:solidFill>
                          <a:latin typeface="Cambria Math"/>
                          <a:cs typeface="Cambria Math"/>
                        </a:rPr>
                        <a:t>𝑇</a:t>
                      </a:r>
                      <a:r>
                        <a:rPr sz="1000" spc="-25" dirty="0">
                          <a:solidFill>
                            <a:srgbClr val="171616"/>
                          </a:solidFill>
                          <a:latin typeface="Cambria Math"/>
                          <a:cs typeface="Cambria Math"/>
                        </a:rPr>
                        <a:t>О2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  <a:p>
                      <a:pPr marR="4191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solidFill>
                            <a:srgbClr val="171616"/>
                          </a:solidFill>
                          <a:latin typeface="Cambria Math"/>
                          <a:cs typeface="Cambria Math"/>
                        </a:rPr>
                        <a:t>𝐾</a:t>
                      </a:r>
                      <a:r>
                        <a:rPr sz="1500" spc="-37" baseline="-16666" dirty="0">
                          <a:solidFill>
                            <a:srgbClr val="171616"/>
                          </a:solidFill>
                          <a:latin typeface="Cambria Math"/>
                          <a:cs typeface="Cambria Math"/>
                        </a:rPr>
                        <a:t>𝑝</a:t>
                      </a:r>
                      <a:endParaRPr sz="1500" baseline="-16666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002903" y="3443732"/>
            <a:ext cx="192405" cy="12700"/>
          </a:xfrm>
          <a:custGeom>
            <a:avLst/>
            <a:gdLst/>
            <a:ahLst/>
            <a:cxnLst/>
            <a:rect l="l" t="t" r="r" b="b"/>
            <a:pathLst>
              <a:path w="192404" h="12700">
                <a:moveTo>
                  <a:pt x="192024" y="0"/>
                </a:moveTo>
                <a:lnTo>
                  <a:pt x="0" y="0"/>
                </a:lnTo>
                <a:lnTo>
                  <a:pt x="0" y="12191"/>
                </a:lnTo>
                <a:lnTo>
                  <a:pt x="192024" y="12191"/>
                </a:lnTo>
                <a:lnTo>
                  <a:pt x="192024" y="0"/>
                </a:lnTo>
                <a:close/>
              </a:path>
            </a:pathLst>
          </a:custGeom>
          <a:solidFill>
            <a:srgbClr val="17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42298" y="5164963"/>
            <a:ext cx="713740" cy="12700"/>
          </a:xfrm>
          <a:custGeom>
            <a:avLst/>
            <a:gdLst/>
            <a:ahLst/>
            <a:cxnLst/>
            <a:rect l="l" t="t" r="r" b="b"/>
            <a:pathLst>
              <a:path w="713740" h="12700">
                <a:moveTo>
                  <a:pt x="713231" y="0"/>
                </a:moveTo>
                <a:lnTo>
                  <a:pt x="0" y="0"/>
                </a:lnTo>
                <a:lnTo>
                  <a:pt x="0" y="12191"/>
                </a:lnTo>
                <a:lnTo>
                  <a:pt x="713231" y="12191"/>
                </a:lnTo>
                <a:lnTo>
                  <a:pt x="713231" y="0"/>
                </a:lnTo>
                <a:close/>
              </a:path>
            </a:pathLst>
          </a:custGeom>
          <a:solidFill>
            <a:srgbClr val="17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906" y="1759571"/>
            <a:ext cx="4481931" cy="29075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62421" y="3609400"/>
            <a:ext cx="5528310" cy="171831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502920" algn="ctr">
              <a:lnSpc>
                <a:spcPct val="100000"/>
              </a:lnSpc>
              <a:spcBef>
                <a:spcPts val="705"/>
              </a:spcBef>
            </a:pPr>
            <a:r>
              <a:rPr sz="2400" spc="80" dirty="0">
                <a:solidFill>
                  <a:srgbClr val="A6A6A6"/>
                </a:solidFill>
                <a:latin typeface="Verdana"/>
                <a:cs typeface="Verdana"/>
              </a:rPr>
              <a:t>Менюк</a:t>
            </a:r>
            <a:r>
              <a:rPr sz="24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A6A6A6"/>
                </a:solidFill>
                <a:latin typeface="Verdana"/>
                <a:cs typeface="Verdana"/>
              </a:rPr>
              <a:t>Д.С.</a:t>
            </a:r>
            <a:endParaRPr sz="2400">
              <a:latin typeface="Verdana"/>
              <a:cs typeface="Verdana"/>
            </a:endParaRPr>
          </a:p>
          <a:p>
            <a:pPr marL="512445" marR="5080" algn="ctr">
              <a:lnSpc>
                <a:spcPct val="100000"/>
              </a:lnSpc>
              <a:spcBef>
                <a:spcPts val="600"/>
              </a:spcBef>
            </a:pPr>
            <a:r>
              <a:rPr sz="2400" spc="60" dirty="0">
                <a:solidFill>
                  <a:srgbClr val="A6A6A6"/>
                </a:solidFill>
                <a:latin typeface="Verdana"/>
                <a:cs typeface="Verdana"/>
              </a:rPr>
              <a:t>Аспирант</a:t>
            </a:r>
            <a:r>
              <a:rPr sz="24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</a:rPr>
              <a:t>кафедры</a:t>
            </a:r>
            <a:r>
              <a:rPr sz="24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</a:rPr>
              <a:t>автоматики </a:t>
            </a:r>
            <a:r>
              <a:rPr sz="2400" spc="135" dirty="0">
                <a:solidFill>
                  <a:srgbClr val="A6A6A6"/>
                </a:solidFill>
                <a:latin typeface="Verdana"/>
                <a:cs typeface="Verdana"/>
              </a:rPr>
              <a:t>НИЯУ</a:t>
            </a:r>
            <a:r>
              <a:rPr sz="2400" spc="-2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195" dirty="0">
                <a:solidFill>
                  <a:srgbClr val="A6A6A6"/>
                </a:solidFill>
                <a:latin typeface="Verdana"/>
                <a:cs typeface="Verdana"/>
              </a:rPr>
              <a:t>МИФИ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85" dirty="0">
                <a:solidFill>
                  <a:srgbClr val="A6A6A6"/>
                </a:solidFill>
                <a:latin typeface="Verdana"/>
                <a:cs typeface="Verdana"/>
              </a:rPr>
              <a:t>Контакты:</a:t>
            </a:r>
            <a:r>
              <a:rPr sz="2400" spc="-15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  <a:hlinkClick r:id="rId3"/>
              </a:rPr>
              <a:t>d.menyuk@mail.ru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74179" y="2084654"/>
            <a:ext cx="28105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marR="5080" indent="-135890">
              <a:lnSpc>
                <a:spcPct val="100000"/>
              </a:lnSpc>
              <a:spcBef>
                <a:spcPts val="100"/>
              </a:spcBef>
            </a:pPr>
            <a:r>
              <a:rPr sz="3600" spc="-105" dirty="0">
                <a:solidFill>
                  <a:srgbClr val="0054BA"/>
                </a:solidFill>
              </a:rPr>
              <a:t>Спасибо</a:t>
            </a:r>
            <a:r>
              <a:rPr sz="3600" spc="-200" dirty="0">
                <a:solidFill>
                  <a:srgbClr val="0054BA"/>
                </a:solidFill>
              </a:rPr>
              <a:t> </a:t>
            </a:r>
            <a:r>
              <a:rPr sz="3600" spc="-120" dirty="0">
                <a:solidFill>
                  <a:srgbClr val="0054BA"/>
                </a:solidFill>
              </a:rPr>
              <a:t>за </a:t>
            </a:r>
            <a:r>
              <a:rPr sz="3600" spc="-10" dirty="0">
                <a:solidFill>
                  <a:srgbClr val="0054BA"/>
                </a:solidFill>
              </a:rPr>
              <a:t>внимание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6A6A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219</Words>
  <Application>Microsoft Office PowerPoint</Application>
  <PresentationFormat>Широкоэкранный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Cambria Math</vt:lpstr>
      <vt:lpstr>Times New Roman</vt:lpstr>
      <vt:lpstr>Verdana</vt:lpstr>
      <vt:lpstr>Office Theme</vt:lpstr>
      <vt:lpstr>Совершенствование процессов пусконаладки автоматических регуляторов АСУ ТП энергоблока АЭС с использованием имитационного моделирования</vt:lpstr>
      <vt:lpstr>Цели и задачи работы</vt:lpstr>
      <vt:lpstr>ТПТС</vt:lpstr>
      <vt:lpstr>ПИД-регулятор</vt:lpstr>
      <vt:lpstr>Аналитический тренажер</vt:lpstr>
      <vt:lpstr>Презентация PowerPoint</vt:lpstr>
      <vt:lpstr>Презентация PowerPoint</vt:lpstr>
      <vt:lpstr>Полученные результаты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Dmitriy</cp:lastModifiedBy>
  <cp:revision>1</cp:revision>
  <dcterms:created xsi:type="dcterms:W3CDTF">2025-10-07T17:32:20Z</dcterms:created>
  <dcterms:modified xsi:type="dcterms:W3CDTF">2025-10-07T17:33:12Z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2025-10-07T00:00:00Z</vt:filetime>
  </property>
  <property fmtid="{D5CDD505-2E9C-101B-9397-08002B2CF9AE}" pid="5" name="Producer">
    <vt:lpwstr>Microsoft® PowerPoint® 2016</vt:lpwstr>
  </property>
</Properties>
</file>