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A4E6A5-3F51-42E5-B761-38AD9ECD6DA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822007-B627-4578-A3FB-BCCACA89CC3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4310742"/>
            <a:ext cx="9144000" cy="1428751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600" b="1">
                <a:latin typeface="Montserrat"/>
              </a:rPr>
              <a:t>КОНЦЕПЦИЯ ПРОГРАММНО-АППАРАТНОГО КОМПЛЕКСА ДЛЯ ПРОВЕДЕНИЯ АНАЛИЗА НА ЭНТЕРОБИОЗ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297164" y="574767"/>
            <a:ext cx="11181549" cy="54541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При разработке установки должны быть выполнены условия: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Конструкция установки должна исключать возможность непреднамеренного контакта клеевой зоны шпателя с конструктивными элементами устройства, за исключением специально предусмотренного канала утилизации шпателя.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Устройство должно быть оснащено панелью операторского интерфейса, отображающей следующую информацию: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общее количество обработанных (отсканированных) проб;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состояние комплекса: наличие/отсутствие неисправностей.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Формат, размеры панели управления, надписей и транспарантов должны быть определены на этапе эргономического проектирования, с учётом удобства восприятия информации и простоты взаимодействия с устройством.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Оператор должен иметь возможность выполнения следующих действий через панель управления: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остановка работы комплекса (в том числе аварийная остановка);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возобновление работы после остановки;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режим доработки конвейера без забора новых образцов из бункера-накопителя;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сброс счетчика успешно обработанных проб;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сброс счетчика неопознанных или ошибочных проб;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перезагрузка (рестарт) комплекса;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- вызов меню диагностики и сервисных функций (по требованию).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9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30000" y="6327479"/>
            <a:ext cx="50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0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22478" y="1733397"/>
            <a:ext cx="4167152" cy="3941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86555" y="846000"/>
            <a:ext cx="4672511" cy="45906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6199998">
            <a:off x="280422" y="1814102"/>
            <a:ext cx="3491315" cy="2920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297164" y="880447"/>
            <a:ext cx="11181549" cy="509710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В ходе работы: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сформулировано техническое задание по созданию прототипа установки,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определён состав её функциональных модулей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а также алгоритмы работы, обеспечивающие автоматизацию процессов распаковки и подачи шпателей из НР.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Разработанный прототип установки обеспечит последовательную автоматическую обработку образцов посредством следующих ключевых функций: идентификация наборов по индивидуальной маркировке, ориентация шпателя клеевым слоем к оптическому модулю, автоматическая распаковка и передача образца для фотофиксации.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Разработка алгоритмов обработки ошибок и аварийных остановок позволит обеспечить бесперебойную работу установки с минимальными простоем и повышенной надежностью.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8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r>
              <a:rPr lang="en-US" sz="2000" b="1">
                <a:solidFill>
                  <a:srgbClr val="C22A2F"/>
                </a:solidFill>
                <a:latin typeface="Montserrat"/>
              </a:rPr>
              <a:t>1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397390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rot="16199969" flipH="0" flipV="0">
            <a:off x="3664452" y="-1398984"/>
            <a:ext cx="3750468" cy="10715625"/>
          </a:xfrm>
        </p:spPr>
        <p:txBody>
          <a:bodyPr vert="eaVert"/>
          <a:lstStyle/>
          <a:p>
            <a:pPr>
              <a:defRPr/>
            </a:pPr>
            <a:r>
              <a:rPr/>
              <a:t>Работа выполнена при финансовой поддержке гранта Правительства Москвы (Соглашение от 30.05.2023г № 2002-8/23 ).</a:t>
            </a:r>
            <a:endParaRPr/>
          </a:p>
        </p:txBody>
      </p:sp>
      <p:pic>
        <p:nvPicPr>
          <p:cNvPr id="13671886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4" y="6159332"/>
            <a:ext cx="12190815" cy="69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2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737413" y="1728698"/>
            <a:ext cx="4198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Гришкевич Илья Андреевич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Руководитель проектов</a:t>
            </a:r>
            <a:endParaRPr/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grishkevichia@dcli.ru</a:t>
            </a:r>
            <a:endParaRPr/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+7(9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05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)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692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-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71</a:t>
            </a:r>
            <a:r>
              <a:rPr lang="en-US" sz="2000" b="1">
                <a:solidFill>
                  <a:schemeClr val="bg1"/>
                </a:solidFill>
                <a:latin typeface="Montserrat"/>
              </a:rPr>
              <a:t>-</a:t>
            </a:r>
            <a:r>
              <a:rPr lang="ru-RU" sz="2000" b="1">
                <a:solidFill>
                  <a:schemeClr val="bg1"/>
                </a:solidFill>
                <a:latin typeface="Montserrat"/>
              </a:rPr>
              <a:t>41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40128" y="1614486"/>
            <a:ext cx="2233273" cy="240506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4848225" y="3118812"/>
            <a:ext cx="3162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794563" y="3215759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Montserrat"/>
              </a:rPr>
              <a:t>dcli.ru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Montserrat"/>
              </a:rPr>
              <a:t>8(495)396-66-68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Montserrat"/>
              </a:rPr>
              <a:t>Энтеробиоз</a:t>
            </a:r>
            <a:br>
              <a:rPr lang="ru-RU" sz="2800" b="1">
                <a:latin typeface="Montserrat"/>
              </a:rPr>
            </a:br>
            <a:endParaRPr lang="ru-RU" sz="2800" b="1">
              <a:latin typeface="Montserrat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439783" y="1520613"/>
            <a:ext cx="851262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Энтеробиоз, вызываемый гельминтами </a:t>
            </a:r>
            <a:r>
              <a:rPr lang="ru-RU" sz="2400">
                <a:latin typeface="Montserrat"/>
              </a:rPr>
              <a:t>Enterobius</a:t>
            </a:r>
            <a:r>
              <a:rPr lang="ru-RU" sz="2400">
                <a:latin typeface="Montserrat"/>
              </a:rPr>
              <a:t> </a:t>
            </a:r>
            <a:r>
              <a:rPr lang="ru-RU" sz="2400">
                <a:latin typeface="Montserrat"/>
              </a:rPr>
              <a:t>vermicularis</a:t>
            </a:r>
            <a:r>
              <a:rPr lang="ru-RU" sz="2400">
                <a:latin typeface="Montserrat"/>
              </a:rPr>
              <a:t>, остаётся одной из наиболее распространённых паразитарных инвазий человека и представляет значимую проблему для системы общественного здоровья.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Обычно это исследование выполняет вручную врач. </a:t>
            </a:r>
            <a:endParaRPr/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  <a:p>
            <a:pPr marL="0" indent="0">
              <a:buNone/>
              <a:defRPr/>
            </a:pPr>
            <a:r>
              <a:rPr lang="ru-RU" sz="2400" b="1">
                <a:latin typeface="Montserrat"/>
              </a:rPr>
              <a:t>В данной работе мы предлагаем концепцию автоматизации процесса проведения анализа на энтеробиоз.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22A2F"/>
                </a:solidFill>
                <a:latin typeface="Montserrat"/>
              </a:rPr>
              <a:t>1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627274" y="1253330"/>
            <a:ext cx="9823012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По данным ВОЗ, энтеробиоз остается серьезной проблемой общественного здравоохранения во многих странах, включая Россию и другие страны. Заболевание характеризуется затяжным течением и широким спектром клинических проявлений, которое снижает качество жизни и может вызывать осложнения при отсутствии адекватной диагностики и терапии.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2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627274" y="1253330"/>
            <a:ext cx="697530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Среди существующих методов особое место занимает тест Рабиновича.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Главными преимуществами теста Рабиновича являются: высокая чувствительность, простота выполнения и </a:t>
            </a:r>
            <a:r>
              <a:rPr lang="ru-RU" sz="2400">
                <a:latin typeface="Montserrat"/>
              </a:rPr>
              <a:t>неинвазивность</a:t>
            </a:r>
            <a:r>
              <a:rPr lang="ru-RU" sz="2400">
                <a:latin typeface="Montserrat"/>
              </a:rPr>
              <a:t>, что делает его на данный момент золотым стандартом в диагностике энтеробиоза.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3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0" t="12469" r="64132" b="647"/>
          <a:stretch/>
        </p:blipFill>
        <p:spPr bwMode="auto">
          <a:xfrm>
            <a:off x="8371253" y="1990239"/>
            <a:ext cx="3276737" cy="30209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524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504841" y="911618"/>
            <a:ext cx="9579172" cy="4754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Микроскопический анализ полученных образцов отличается большой трудоёмкостью, требует подготовки квалифицированного персонала и значительных временных затрат.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В «Московском научно-практическом центре лабораторных исследований Департамента здравоохранения города Москвы» </a:t>
            </a:r>
            <a:r>
              <a:rPr lang="ru-RU" sz="2400" b="1">
                <a:latin typeface="Montserrat"/>
              </a:rPr>
              <a:t>ежедневно</a:t>
            </a:r>
            <a:r>
              <a:rPr lang="ru-RU" sz="2400">
                <a:latin typeface="Montserrat"/>
              </a:rPr>
              <a:t> проводится микроскопическое исследование в среднем </a:t>
            </a:r>
            <a:r>
              <a:rPr lang="ru-RU" sz="2400" b="1">
                <a:latin typeface="Montserrat"/>
              </a:rPr>
              <a:t>нескольких тысяч </a:t>
            </a:r>
            <a:r>
              <a:rPr lang="ru-RU" sz="2400">
                <a:latin typeface="Montserrat"/>
              </a:rPr>
              <a:t>клинических образцов.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В периоды эпидемических подъемов или обострений заболеваемости объем исследований может достигать </a:t>
            </a:r>
            <a:r>
              <a:rPr lang="ru-RU" sz="2400" b="1">
                <a:latin typeface="Montserrat"/>
              </a:rPr>
              <a:t>50000</a:t>
            </a:r>
            <a:r>
              <a:rPr lang="ru-RU" sz="2400">
                <a:latin typeface="Montserrat"/>
              </a:rPr>
              <a:t> образцов в сутки, что предъявляет повышенные требования к скорости, производительности и эффективности диагностических процедур.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Автоматизация процесса, при сохранении высокой достоверности аналитических результатов, существенным образом повысит производительность лаборатории и облегчит труд врача.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4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400851" y="1253330"/>
            <a:ext cx="9579172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Предполагается, что при использовании программно-аппаратного комплекса, основанного на анализе серии снимков рабочей зоны шпателя НР при наличии 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автоматической системы распаковки НР, 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загрузки в блок фотофиксации </a:t>
            </a:r>
            <a:endParaRPr/>
          </a:p>
          <a:p>
            <a:pPr>
              <a:defRPr/>
            </a:pPr>
            <a:r>
              <a:rPr lang="ru-RU" sz="2400">
                <a:latin typeface="Montserrat"/>
              </a:rPr>
              <a:t>и последующего анализа полученных результатов с использованием технологий искусственного интеллекта (ИИ)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можно обеспечить высокую производительность процесса проведения анализа.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5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295835" y="992782"/>
            <a:ext cx="259336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1. ПОДГОТОВИТЕЛЬНЫЙ ЭТАП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1.1. Инициализация системы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Самодиагностика оборудования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Проверка связи с ЛИС/ЕМИАС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Загрузка моделей ИИ и калибровочных данных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Инициализация счетчиков и логов</a:t>
            </a:r>
            <a:endParaRPr/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1.2. Загрузка расходных материалов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Проверка наличия НР в приемном бункере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Контроль наполненности контейнеров утилизации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Проверка чистоты оптических поверхностей</a:t>
            </a:r>
            <a:endParaRPr/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6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2" name="Объект 2"/>
          <p:cNvSpPr txBox="1"/>
          <p:nvPr/>
        </p:nvSpPr>
        <p:spPr bwMode="auto">
          <a:xfrm>
            <a:off x="2889196" y="992782"/>
            <a:ext cx="25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2. ЭТАП РАСПАКОВКИ И ИДЕНТИФИКАЦИИ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2.1. Захват и ориентация НР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1. Ориентирование НР в пространстве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2. Захват НР роботом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3. Сканирование маркировочного кода при вращении НР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4. Связь с ЛИС для привязки кода к пациенту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2.2. Вскрытие и извлечение шпателя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Отвинчивание/снятие крышки специализированным механизмом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Аккуратное извлечение шпателя без контакта с клеевым слоем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Ориентация шпателя клеевым слоем к оптическому модулю</a:t>
            </a:r>
            <a:endParaRPr/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5559398" y="992782"/>
            <a:ext cx="25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3. ЭТАП ФОТОФИКСАЦИИ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3.1. Многоспектральная съемка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ЦИКЛ СЪЕМКИ ДЛЯ КАЖДОГО ОБРАЗЦА: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1. БЕЛЫЙ СВЕТ, прямое освещение: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   - Сверху (отраженный свет)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   - Снизу (проходящий свет)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   - Разрешение: 10-20 мкм/пиксель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2. УФ освещение (365 нм):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   - Для выявления </a:t>
            </a:r>
            <a:r>
              <a:rPr lang="ru-RU" sz="1900">
                <a:latin typeface="Montserrat"/>
              </a:rPr>
              <a:t>аутофлуоресценции</a:t>
            </a:r>
            <a:r>
              <a:rPr lang="ru-RU" sz="1900">
                <a:latin typeface="Montserrat"/>
              </a:rPr>
              <a:t> биологических объектов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900">
                <a:latin typeface="Montserrat"/>
              </a:rPr>
              <a:t>   - Съемка в темном поле</a:t>
            </a:r>
            <a:endParaRPr/>
          </a:p>
          <a:p>
            <a:pPr marL="0" indent="0">
              <a:buFont typeface="Arial"/>
              <a:buNone/>
              <a:defRPr/>
            </a:pPr>
            <a:endParaRPr lang="ru-RU" sz="2400">
              <a:latin typeface="Montserrat"/>
            </a:endParaRP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8408895" y="1400389"/>
            <a:ext cx="2698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3. ИК освещение (850-940 нм):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Для выявления живых объектов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Контрастирование органических структур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4. Наклонное освещение под углом 45°: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Для создания объемного эффекта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Выявления рельефа поверхности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3.2. Сканирующая стратегия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Разделение рабочей зоны 20×25 мм на перекрывающиеся сегменты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Последовательная фокусировка на каждом сегменте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Создание панорамного изображения высокого разрешения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3449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295835" y="992782"/>
            <a:ext cx="2593361" cy="46155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4. ЭТАП АНАЛИЗА ИЗОБРАЖЕНИЙ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4.1. Предварительная обработка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 - Нормализация освещенности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 - Компенсация неравномерности освещения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 - Выравнивание и сшивание сегментов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 - Удаление артефактов и пыли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 - Увеличение контраста целевых объектов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4.2. Детекция объектов с помощью ИИ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МНОГОУРОВНЕВАЯ АРХИТЕКТУРА АНАЛИЗА: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ДЕТЕКТОР ПЕРВОГО УРОВНЯ (высокая чувствительность):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- Быстрое сканирование всего изображения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- Выявление кандидатов на яйца остриц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   - Использование легкой нейросетевой модели</a:t>
            </a:r>
            <a:endParaRPr/>
          </a:p>
          <a:p>
            <a:pPr marL="0" indent="0">
              <a:buNone/>
              <a:defRPr/>
            </a:pPr>
            <a:endParaRPr lang="ru-RU" sz="2400"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7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  <p:sp>
        <p:nvSpPr>
          <p:cNvPr id="2" name="Объект 2"/>
          <p:cNvSpPr txBox="1"/>
          <p:nvPr/>
        </p:nvSpPr>
        <p:spPr bwMode="auto">
          <a:xfrm>
            <a:off x="2889196" y="923109"/>
            <a:ext cx="2667832" cy="4942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КЛАССИФИКАТОР ВТОРОГО УРОВНЯ (высокая точность):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Анализ каждого кандидата на нескольких снимках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Проверка морфологических характеристик: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  * Размер (50-60 мкм в длину, 20-30 мкм в ширину)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  * Форма (асимметричная, уплощенная с одной стороны)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  * Оболочка (многослойная, прозрачная)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  * Содержимое (зародышевые клетки)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КОНТЕКСТУАЛЬНЫЙ АНАЛИЗ: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Расположение объектов относительно друг друга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Анализ кластеров и скоплений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   - Исключение артефактов и пузырьков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4.3. Верификация результатов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Сравнение результатов по разным спектральным каналам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Статистический анализ распределения объектов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>
                <a:latin typeface="Montserrat"/>
              </a:rPr>
              <a:t>Определение жизнеспособности яиц (по ИК-признакам)</a:t>
            </a:r>
            <a:endParaRPr/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5557028" y="923109"/>
            <a:ext cx="2593361" cy="4685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5. ЭТАП ПРИНЯТИЯ РЕШЕНИЯ И ОТЧЕТНОСТИ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5.1. Формирование заключения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- ПОЛОЖИТЕЛЬНЫЙ: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≥ 1 типичное яйцо острицы с подтверждением на ≥2 методах съемки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- СОМНИТЕЛЬНЫЙ: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Обнаружены атипичные объекты, требующие проверки врачом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- ОТРИЦАТЕЛЬНЫЙ: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Типичные яйца остриц не обнаружены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5.2. Интеграция с ЛИС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Автоматическая передача результатов в ЕМИАС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Прикрепление изображений-подтверждений для положительных проб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Формирование статистических отчетов</a:t>
            </a:r>
            <a:endParaRPr/>
          </a:p>
          <a:p>
            <a:pPr marL="0" indent="0">
              <a:buFont typeface="Arial"/>
              <a:buNone/>
              <a:defRPr/>
            </a:pPr>
            <a:endParaRPr lang="ru-RU" sz="2400">
              <a:latin typeface="Montserrat"/>
            </a:endParaRP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8224860" y="1660938"/>
            <a:ext cx="2698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6. ЭТАП УТИЛИЗАЦИИ/АРХИВАЦИИ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6.1. Маршрутизация образцов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ЕСЛИ результат ОТРИЦАТЕЛЬНЫЙ: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 - Перемещение шпателя в контейнер утилизации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 - Очистка и дезинфекция тракта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ЕСЛИ результат ПОЛОЖИТЕЛЬНЫЙ или СОМНИТЕЛЬНЫЙ: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 - Перемещение в модуль архивации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Montserrat"/>
              </a:rPr>
              <a:t>   - Маркировка и упаковка для передачи врачу.</a:t>
            </a:r>
            <a:endParaRPr lang="ru-RU" sz="2400"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 bwMode="auto">
          <a:xfrm>
            <a:off x="392142" y="903997"/>
            <a:ext cx="9182164" cy="494995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На этапе работ, посвященных отработке технологии получения изображений, одной из ключевых технических задач является оптимизация параметров освещения и сьемки, с учётом относительно большого размера исследуемой поверхности (клеевой слой 20×25мм).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Необходимо определить оптимальный метод визуализации, сканирование или серийную фотосъемку, обеспечивающую получение информативных изображений за минимально короткое время. 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latin typeface="Montserrat"/>
              </a:rPr>
              <a:t>Для подбора параметров фотофиксации нужно протестировать различные режимы освещения: в белом, инфракрасном (ИК) и ультрафиолетовом (УФ) диапазонах, с подачей света сверху, снизу, сбоку и под углом, при варьировании интенсивности и разрешающей способности съемки.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5" y="6159333"/>
            <a:ext cx="12190815" cy="69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478713" y="632747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22A2F"/>
                </a:solidFill>
                <a:latin typeface="Montserrat"/>
              </a:rPr>
              <a:t>8</a:t>
            </a:r>
            <a:endParaRPr lang="ru-RU" sz="2400" b="1">
              <a:solidFill>
                <a:srgbClr val="C22A2F"/>
              </a:solidFill>
              <a:latin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C22A2F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шрифт Montserrat Bold</dc:title>
  <dc:subject/>
  <dc:creator>CrazzzyRat</dc:creator>
  <cp:keywords/>
  <dc:description/>
  <dc:identifier/>
  <dc:language/>
  <cp:lastModifiedBy>Илья Гришкевич</cp:lastModifiedBy>
  <cp:revision>19</cp:revision>
  <dcterms:created xsi:type="dcterms:W3CDTF">2022-06-14T08:40:28Z</dcterms:created>
  <dcterms:modified xsi:type="dcterms:W3CDTF">2025-10-30T12:34:50Z</dcterms:modified>
  <cp:category/>
  <cp:contentStatus/>
  <cp:version/>
</cp:coreProperties>
</file>