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A5D41-1F3F-4D55-B36C-7F48AC9D6CE5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6A05F-F608-49AD-9382-20B9BB198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64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0F5C1-FFC6-4C8B-AD29-FFE08A7E48B3}" type="datetime1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32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122D-558A-4A1A-9BEB-62E9073B1833}" type="datetime1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95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A103-F5A2-4CD8-8696-EC21C785EC1C}" type="datetime1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92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1DD99-1C0E-4A23-90BD-3B73F6178772}" type="datetime1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12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6DBD-A4BC-4122-BEFB-47AC26F84196}" type="datetime1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832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152AD-5EA6-4830-A8E9-1C88DF505264}" type="datetime1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834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2DD6-E3CD-464E-85EF-D08CE35809DB}" type="datetime1">
              <a:rPr lang="ru-RU" smtClean="0"/>
              <a:t>16.10.2025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03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47F3-593B-42D0-92D4-D567E8A052A6}" type="datetime1">
              <a:rPr lang="ru-RU" smtClean="0"/>
              <a:t>16.10.2025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96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5A99-313A-4C76-80ED-F1EAC21B587B}" type="datetime1">
              <a:rPr lang="ru-RU" smtClean="0"/>
              <a:t>16.10.2025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169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0AD9-15BD-4F50-A287-BB68D3EE1CEA}" type="datetime1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200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9AC79-4972-46F9-AF6E-180C5ED90C7B}" type="datetime1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7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517E7-89A2-4177-819A-7E778DD19490}" type="datetime1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80A65-7533-4FA0-A584-3DC39922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24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cap="all" dirty="0"/>
              <a:t>Получение данных о скорости кислотной коррозии стали с помощью чат-ботов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4343400"/>
            <a:ext cx="7924800" cy="17526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Авторы: Коновалова В.С., д.т.н., доцент, профессор кафедры естественных наук и </a:t>
            </a:r>
            <a:r>
              <a:rPr lang="ru-RU" sz="2000" dirty="0" err="1" smtClean="0"/>
              <a:t>техносферной</a:t>
            </a:r>
            <a:r>
              <a:rPr lang="ru-RU" sz="2000" dirty="0" smtClean="0"/>
              <a:t> безопасности,</a:t>
            </a:r>
          </a:p>
          <a:p>
            <a:r>
              <a:rPr lang="ru-RU" sz="2000" dirty="0" smtClean="0"/>
              <a:t>аспирант Ваганов Н.А.,</a:t>
            </a:r>
          </a:p>
          <a:p>
            <a:r>
              <a:rPr lang="ru-RU" sz="2000" dirty="0"/>
              <a:t>а</a:t>
            </a:r>
            <a:r>
              <a:rPr lang="ru-RU" sz="2000" dirty="0" smtClean="0"/>
              <a:t>спирант </a:t>
            </a:r>
            <a:r>
              <a:rPr lang="ru-RU" sz="2000" dirty="0" smtClean="0"/>
              <a:t>Спиридонов Е.М.,</a:t>
            </a:r>
          </a:p>
          <a:p>
            <a:pPr>
              <a:spcAft>
                <a:spcPts val="600"/>
              </a:spcAft>
            </a:pPr>
            <a:r>
              <a:rPr lang="ru-RU" sz="2000" dirty="0" smtClean="0"/>
              <a:t>магистрант </a:t>
            </a:r>
            <a:r>
              <a:rPr lang="ru-RU" sz="2000" dirty="0" err="1" smtClean="0"/>
              <a:t>Раджабов</a:t>
            </a:r>
            <a:r>
              <a:rPr lang="ru-RU" sz="2000" dirty="0" smtClean="0"/>
              <a:t> С.З.</a:t>
            </a:r>
          </a:p>
          <a:p>
            <a:r>
              <a:rPr lang="ru-RU" sz="2000" dirty="0" smtClean="0"/>
              <a:t>Ивановский государственный политехнический университет</a:t>
            </a:r>
            <a:endParaRPr lang="ru-RU" sz="2000" dirty="0"/>
          </a:p>
        </p:txBody>
      </p:sp>
      <p:pic>
        <p:nvPicPr>
          <p:cNvPr id="1026" name="Picture 2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657" y="0"/>
            <a:ext cx="298083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83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Методология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100" dirty="0"/>
              <a:t>В данной работе мы </a:t>
            </a:r>
            <a:r>
              <a:rPr lang="ru-RU" sz="2100" dirty="0" smtClean="0"/>
              <a:t>пробуем </a:t>
            </a:r>
            <a:r>
              <a:rPr lang="ru-RU" sz="2100" dirty="0"/>
              <a:t>с помощью чат-ботов найти с какой скоростью растворяется сталь марки Ст3 в 0,1 н растворе серной кислоты при 50 °С. </a:t>
            </a:r>
            <a:endParaRPr lang="ru-RU" sz="21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ru-RU" sz="2100" dirty="0" smtClean="0"/>
              <a:t>Мы </a:t>
            </a:r>
            <a:r>
              <a:rPr lang="ru-RU" sz="2100" dirty="0"/>
              <a:t>проводили экспериментальные исследования по изучению кислотной коррозии сталей при разных температурах, в ходе которых определялись показатели скорости коррозии. Так, для стали марки Ст3 значение показателя изменения массы в 0,1 н растворе серной кислоты при 50 °С составляет </a:t>
            </a:r>
            <a:r>
              <a:rPr lang="ru-RU" sz="2100" b="1" dirty="0"/>
              <a:t>46 г/(м</a:t>
            </a:r>
            <a:r>
              <a:rPr lang="ru-RU" sz="2100" b="1" baseline="30000" dirty="0"/>
              <a:t>2</a:t>
            </a:r>
            <a:r>
              <a:rPr lang="ru-RU" sz="2100" b="1" dirty="0"/>
              <a:t>∙ч)</a:t>
            </a:r>
            <a:r>
              <a:rPr lang="ru-RU" sz="2100" dirty="0"/>
              <a:t>, а глубинный показатель скорости коррозии равен </a:t>
            </a:r>
            <a:r>
              <a:rPr lang="ru-RU" sz="2100" b="1" dirty="0"/>
              <a:t>56 </a:t>
            </a:r>
            <a:r>
              <a:rPr lang="ru-RU" sz="2100" b="1" dirty="0" smtClean="0"/>
              <a:t>мм/год</a:t>
            </a:r>
            <a:r>
              <a:rPr lang="ru-RU" sz="2100" dirty="0" smtClean="0"/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100" dirty="0"/>
              <a:t>Для исследования выбраны чат-боты </a:t>
            </a:r>
            <a:r>
              <a:rPr lang="en-US" sz="2100" dirty="0" err="1"/>
              <a:t>ChatGPT</a:t>
            </a:r>
            <a:r>
              <a:rPr lang="ru-RU" sz="2100" dirty="0"/>
              <a:t>-5 (США), Алиса (Россия), </a:t>
            </a:r>
            <a:r>
              <a:rPr lang="en-US" sz="2100" dirty="0"/>
              <a:t>Mistral</a:t>
            </a:r>
            <a:r>
              <a:rPr lang="ru-RU" sz="2100" dirty="0"/>
              <a:t> (Франция), </a:t>
            </a:r>
            <a:r>
              <a:rPr lang="en-US" sz="2100" dirty="0" err="1"/>
              <a:t>DeepSeek</a:t>
            </a:r>
            <a:r>
              <a:rPr lang="en-US" sz="2100" dirty="0"/>
              <a:t> </a:t>
            </a:r>
            <a:r>
              <a:rPr lang="ru-RU" sz="2100" dirty="0"/>
              <a:t>(Китай) и </a:t>
            </a:r>
            <a:r>
              <a:rPr lang="en-US" sz="2100" dirty="0"/>
              <a:t>Genie</a:t>
            </a:r>
            <a:r>
              <a:rPr lang="ru-RU" sz="2100" dirty="0"/>
              <a:t> (Великобритания</a:t>
            </a:r>
            <a:r>
              <a:rPr lang="ru-RU" sz="2100" dirty="0" smtClean="0"/>
              <a:t>).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100" dirty="0"/>
              <a:t>Данные, полученные от чат-ботов, сравнивались с установленными экспериментально при изучении кислотной коррозии сталей при разных температурах.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740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исследования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t="24047"/>
          <a:stretch/>
        </p:blipFill>
        <p:spPr bwMode="auto">
          <a:xfrm>
            <a:off x="1493724" y="1382486"/>
            <a:ext cx="6156552" cy="457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147154" y="6063734"/>
            <a:ext cx="2849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Рисунок 1. Ответ </a:t>
            </a:r>
            <a:r>
              <a:rPr lang="en-US" i="1" dirty="0" err="1"/>
              <a:t>ChatGPT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29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t="24557" r="7546"/>
          <a:stretch/>
        </p:blipFill>
        <p:spPr bwMode="auto">
          <a:xfrm>
            <a:off x="576943" y="468086"/>
            <a:ext cx="7990114" cy="457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42950" y="5235246"/>
            <a:ext cx="2658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Рисунок 2. Ответ Алисы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559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t="26724" b="25948"/>
          <a:stretch/>
        </p:blipFill>
        <p:spPr bwMode="auto">
          <a:xfrm>
            <a:off x="412250" y="228600"/>
            <a:ext cx="8297728" cy="2286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/>
          <a:srcRect t="7000" b="5000"/>
          <a:stretch/>
        </p:blipFill>
        <p:spPr bwMode="auto">
          <a:xfrm>
            <a:off x="3066790" y="2514600"/>
            <a:ext cx="3010420" cy="20116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198416" y="4526280"/>
            <a:ext cx="2703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Рисунок 3. Ответ </a:t>
            </a:r>
            <a:r>
              <a:rPr lang="en-US" i="1" dirty="0"/>
              <a:t>Mistral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3136" y="5041481"/>
            <a:ext cx="82977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Чат-бот </a:t>
            </a:r>
            <a:r>
              <a:rPr lang="en-US" sz="1600" dirty="0"/>
              <a:t>Mistral</a:t>
            </a:r>
            <a:r>
              <a:rPr lang="ru-RU" sz="1600" dirty="0"/>
              <a:t> выдал значения скорости коррозии стали для нескольких температур, среди которых нет заданных 50 °С. Согласно указанному </a:t>
            </a:r>
            <a:r>
              <a:rPr lang="ru-RU" sz="1600" dirty="0" smtClean="0"/>
              <a:t>источнику, </a:t>
            </a:r>
            <a:r>
              <a:rPr lang="ru-RU" sz="1600" dirty="0"/>
              <a:t>данные авторами статьи «Тюрина М.В., </a:t>
            </a:r>
            <a:r>
              <a:rPr lang="ru-RU" sz="1600" dirty="0" err="1"/>
              <a:t>Анфилов</a:t>
            </a:r>
            <a:r>
              <a:rPr lang="ru-RU" sz="1600" dirty="0"/>
              <a:t> К.Л., Авдеев Я.Г. Усиление защитного действия азотсодержащих ингибиторов коррозии стали в серной кислоте добавками катионов меди (II) // Химия в нехимическом вузе: материалы третьей Всероссийской конференции (Москва, 10–12.09.2015 г.). – М.: Издательский дом Академии Естествознания, 2016. – С. 160-163.» получены при исследовании коррозии стали в 2 М растворе серной кислоты.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99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5811" y="228600"/>
            <a:ext cx="7992379" cy="50292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96275" y="5354598"/>
            <a:ext cx="2951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Рисунок 4. Ответ </a:t>
            </a:r>
            <a:r>
              <a:rPr lang="en-US" i="1" dirty="0" err="1"/>
              <a:t>DeepSeek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346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t="3883"/>
          <a:stretch/>
        </p:blipFill>
        <p:spPr bwMode="auto">
          <a:xfrm>
            <a:off x="414147" y="326571"/>
            <a:ext cx="8315706" cy="3200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83025" y="3603171"/>
            <a:ext cx="25779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Рисунок 5. Ответ </a:t>
            </a:r>
            <a:r>
              <a:rPr lang="en-US" i="1" dirty="0"/>
              <a:t>Genie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661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900" dirty="0"/>
              <a:t>В ответах чат-ботов нет </a:t>
            </a:r>
            <a:r>
              <a:rPr lang="ru-RU" sz="1900" dirty="0" err="1"/>
              <a:t>четких</a:t>
            </a:r>
            <a:r>
              <a:rPr lang="ru-RU" sz="1900" dirty="0"/>
              <a:t> значений показателей скорости коррозии стали, в лучшем случае приводят достаточно широкие интервалы</a:t>
            </a:r>
            <a:r>
              <a:rPr lang="ru-RU" sz="1900" dirty="0" smtClean="0"/>
              <a:t>.</a:t>
            </a:r>
          </a:p>
          <a:p>
            <a:r>
              <a:rPr lang="ru-RU" sz="1900" dirty="0"/>
              <a:t>Несмотря на то, что </a:t>
            </a:r>
            <a:r>
              <a:rPr lang="en-US" sz="1900" dirty="0"/>
              <a:t>Mistral</a:t>
            </a:r>
            <a:r>
              <a:rPr lang="ru-RU" sz="1900" dirty="0"/>
              <a:t> является разработкой французской компании, поиск </a:t>
            </a:r>
            <a:r>
              <a:rPr lang="ru-RU" sz="1900" dirty="0" err="1"/>
              <a:t>проведен</a:t>
            </a:r>
            <a:r>
              <a:rPr lang="ru-RU" sz="1900" dirty="0"/>
              <a:t> по русскоязычной научной литературе. Следовательно, чат-боты при поиске информации ориентируются на регион проживания пользователя, распознавая язык текста запроса и/или отслеживая местоположение через браузер или приложение</a:t>
            </a:r>
            <a:r>
              <a:rPr lang="ru-RU" sz="1900" dirty="0" smtClean="0"/>
              <a:t>.</a:t>
            </a:r>
          </a:p>
          <a:p>
            <a:r>
              <a:rPr lang="ru-RU" sz="1900" dirty="0"/>
              <a:t>Очевидно, что у чат-ботов с искусственным интеллектом есть </a:t>
            </a:r>
            <a:r>
              <a:rPr lang="ru-RU" sz="1900" dirty="0" err="1"/>
              <a:t>определенные</a:t>
            </a:r>
            <a:r>
              <a:rPr lang="ru-RU" sz="1900" dirty="0"/>
              <a:t> ограничения. Они не могут выдавать результаты без участия исследователей. Они не могут заменить идеи, опыт, суждения и индивидуальность исследователей. </a:t>
            </a:r>
            <a:r>
              <a:rPr lang="ru-RU" sz="1900" dirty="0" smtClean="0"/>
              <a:t>Несмотря </a:t>
            </a:r>
            <a:r>
              <a:rPr lang="ru-RU" sz="1900" dirty="0"/>
              <a:t>на высокий уровень интеллекта чат-ботов с искусственным интеллектом, они могут работать только на основе инструкций, полученных от операторов-людей. Таким образом, ответственность за результаты лежит исключительно на операторах-людях или исследователях. Чат-боты с искусственным интеллектом могут служить только помощниками исследователей.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0A65-7533-4FA0-A584-3DC39922408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952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445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Получение данных о скорости кислотной коррозии стали с помощью чат-ботов</vt:lpstr>
      <vt:lpstr>Методология исследования</vt:lpstr>
      <vt:lpstr>Результаты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9</cp:revision>
  <dcterms:created xsi:type="dcterms:W3CDTF">2025-09-21T05:58:56Z</dcterms:created>
  <dcterms:modified xsi:type="dcterms:W3CDTF">2025-10-16T11:42:36Z</dcterms:modified>
</cp:coreProperties>
</file>