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8" r:id="rId2"/>
    <p:sldId id="260" r:id="rId3"/>
    <p:sldId id="267" r:id="rId4"/>
    <p:sldId id="266" r:id="rId5"/>
    <p:sldId id="268" r:id="rId6"/>
    <p:sldId id="269" r:id="rId7"/>
    <p:sldId id="270" r:id="rId8"/>
    <p:sldId id="271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BB"/>
    <a:srgbClr val="E2E2E2"/>
    <a:srgbClr val="E5E6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718"/>
  </p:normalViewPr>
  <p:slideViewPr>
    <p:cSldViewPr snapToGrid="0">
      <p:cViewPr>
        <p:scale>
          <a:sx n="96" d="100"/>
          <a:sy n="96" d="100"/>
        </p:scale>
        <p:origin x="1064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8E15F2-CCFE-D94C-8995-C413B183D34D}" type="doc">
      <dgm:prSet loTypeId="urn:microsoft.com/office/officeart/2005/8/layout/vList3" loCatId="" qsTypeId="urn:microsoft.com/office/officeart/2005/8/quickstyle/simple1" qsCatId="simple" csTypeId="urn:microsoft.com/office/officeart/2005/8/colors/accent1_2" csCatId="accent1" phldr="1"/>
      <dgm:spPr/>
    </dgm:pt>
    <dgm:pt modelId="{4EB3D5E5-8454-3D46-8141-CD5B67E1AA83}">
      <dgm:prSet phldrT="[Текст]"/>
      <dgm:spPr>
        <a:solidFill>
          <a:srgbClr val="0055BB"/>
        </a:solidFill>
      </dgm:spPr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ru-RU" b="1" i="0" u="none" dirty="0">
              <a:latin typeface="Montserrat" pitchFamily="2" charset="0"/>
            </a:rPr>
            <a:t>Соединении защищенных сегментов через публичные сети</a:t>
          </a:r>
          <a:endParaRPr lang="ru-RU" b="1" dirty="0">
            <a:latin typeface="Montserrat" pitchFamily="2" charset="0"/>
          </a:endParaRPr>
        </a:p>
      </dgm:t>
    </dgm:pt>
    <dgm:pt modelId="{CD278CE2-2E89-B840-BF44-F4D10B793584}" type="parTrans" cxnId="{57AC7A43-CABC-1344-BBD3-EC8E6F70E43B}">
      <dgm:prSet/>
      <dgm:spPr/>
      <dgm:t>
        <a:bodyPr/>
        <a:lstStyle/>
        <a:p>
          <a:endParaRPr lang="ru-RU"/>
        </a:p>
      </dgm:t>
    </dgm:pt>
    <dgm:pt modelId="{A8485403-8A5D-1040-AB13-D768AB5E3C83}" type="sibTrans" cxnId="{57AC7A43-CABC-1344-BBD3-EC8E6F70E43B}">
      <dgm:prSet/>
      <dgm:spPr/>
      <dgm:t>
        <a:bodyPr/>
        <a:lstStyle/>
        <a:p>
          <a:endParaRPr lang="ru-RU"/>
        </a:p>
      </dgm:t>
    </dgm:pt>
    <dgm:pt modelId="{2EFB17ED-0141-794F-A998-0DF9EAE0A1C5}">
      <dgm:prSet phldrT="[Текст]"/>
      <dgm:spPr>
        <a:solidFill>
          <a:srgbClr val="0055BB"/>
        </a:solidFill>
      </dgm:spPr>
      <dgm:t>
        <a:bodyPr/>
        <a:lstStyle/>
        <a:p>
          <a:pPr algn="l">
            <a:buNone/>
          </a:pPr>
          <a:r>
            <a:rPr lang="ru-RU" b="1" i="0" u="none" dirty="0">
              <a:latin typeface="Montserrat" pitchFamily="2" charset="0"/>
            </a:rPr>
            <a:t>Использовании потенциально </a:t>
          </a:r>
          <a:r>
            <a:rPr lang="ru-RU" b="1" i="0" u="none" dirty="0" err="1">
              <a:latin typeface="Montserrat" pitchFamily="2" charset="0"/>
            </a:rPr>
            <a:t>недоверенных</a:t>
          </a:r>
          <a:r>
            <a:rPr lang="ru-RU" b="1" i="0" u="none" dirty="0">
              <a:latin typeface="Montserrat" pitchFamily="2" charset="0"/>
            </a:rPr>
            <a:t> </a:t>
          </a:r>
          <a:r>
            <a:rPr lang="ru-RU" b="1" dirty="0">
              <a:latin typeface="Montserrat" pitchFamily="2" charset="0"/>
            </a:rPr>
            <a:t>программно-аппаратных элементов</a:t>
          </a:r>
        </a:p>
      </dgm:t>
    </dgm:pt>
    <dgm:pt modelId="{8FE15F1A-781F-4F46-9D32-90081065DE4F}" type="parTrans" cxnId="{4CF72606-9685-044E-B487-4413B89825FB}">
      <dgm:prSet/>
      <dgm:spPr/>
      <dgm:t>
        <a:bodyPr/>
        <a:lstStyle/>
        <a:p>
          <a:endParaRPr lang="ru-RU"/>
        </a:p>
      </dgm:t>
    </dgm:pt>
    <dgm:pt modelId="{A8B7B35F-5D46-1548-AF01-0DDB48844F7E}" type="sibTrans" cxnId="{4CF72606-9685-044E-B487-4413B89825FB}">
      <dgm:prSet/>
      <dgm:spPr/>
      <dgm:t>
        <a:bodyPr/>
        <a:lstStyle/>
        <a:p>
          <a:endParaRPr lang="ru-RU"/>
        </a:p>
      </dgm:t>
    </dgm:pt>
    <dgm:pt modelId="{6F8B6994-4221-F943-8408-3E5178BF2724}" type="pres">
      <dgm:prSet presAssocID="{658E15F2-CCFE-D94C-8995-C413B183D34D}" presName="linearFlow" presStyleCnt="0">
        <dgm:presLayoutVars>
          <dgm:dir/>
          <dgm:resizeHandles val="exact"/>
        </dgm:presLayoutVars>
      </dgm:prSet>
      <dgm:spPr/>
    </dgm:pt>
    <dgm:pt modelId="{752E4D0C-7D01-1648-A697-9DC4AD42AF02}" type="pres">
      <dgm:prSet presAssocID="{4EB3D5E5-8454-3D46-8141-CD5B67E1AA83}" presName="composite" presStyleCnt="0"/>
      <dgm:spPr/>
    </dgm:pt>
    <dgm:pt modelId="{F79005E7-8EEA-DD45-AA5B-92E5E13CC399}" type="pres">
      <dgm:prSet presAssocID="{4EB3D5E5-8454-3D46-8141-CD5B67E1AA83}" presName="imgShp" presStyleLbl="fgImgPlace1" presStyleIdx="0" presStyleCnt="2"/>
      <dgm:spPr/>
    </dgm:pt>
    <dgm:pt modelId="{C276AB59-FB50-364C-83F2-65281BC1AD94}" type="pres">
      <dgm:prSet presAssocID="{4EB3D5E5-8454-3D46-8141-CD5B67E1AA83}" presName="txShp" presStyleLbl="node1" presStyleIdx="0" presStyleCnt="2">
        <dgm:presLayoutVars>
          <dgm:bulletEnabled val="1"/>
        </dgm:presLayoutVars>
      </dgm:prSet>
      <dgm:spPr/>
    </dgm:pt>
    <dgm:pt modelId="{147C0F6F-8CD3-DE4D-B47B-93292FB76B3A}" type="pres">
      <dgm:prSet presAssocID="{A8485403-8A5D-1040-AB13-D768AB5E3C83}" presName="spacing" presStyleCnt="0"/>
      <dgm:spPr/>
    </dgm:pt>
    <dgm:pt modelId="{DEF6FDC5-56CE-1F43-AFF0-EABE798BB69F}" type="pres">
      <dgm:prSet presAssocID="{2EFB17ED-0141-794F-A998-0DF9EAE0A1C5}" presName="composite" presStyleCnt="0"/>
      <dgm:spPr/>
    </dgm:pt>
    <dgm:pt modelId="{38204851-C08D-4C4A-AFCB-5CE891E710D1}" type="pres">
      <dgm:prSet presAssocID="{2EFB17ED-0141-794F-A998-0DF9EAE0A1C5}" presName="imgShp" presStyleLbl="fgImgPlace1" presStyleIdx="1" presStyleCnt="2"/>
      <dgm:spPr/>
    </dgm:pt>
    <dgm:pt modelId="{EFF7CA0D-A2BF-2248-AF5F-475B4D51F709}" type="pres">
      <dgm:prSet presAssocID="{2EFB17ED-0141-794F-A998-0DF9EAE0A1C5}" presName="txShp" presStyleLbl="node1" presStyleIdx="1" presStyleCnt="2">
        <dgm:presLayoutVars>
          <dgm:bulletEnabled val="1"/>
        </dgm:presLayoutVars>
      </dgm:prSet>
      <dgm:spPr/>
    </dgm:pt>
  </dgm:ptLst>
  <dgm:cxnLst>
    <dgm:cxn modelId="{4CF72606-9685-044E-B487-4413B89825FB}" srcId="{658E15F2-CCFE-D94C-8995-C413B183D34D}" destId="{2EFB17ED-0141-794F-A998-0DF9EAE0A1C5}" srcOrd="1" destOrd="0" parTransId="{8FE15F1A-781F-4F46-9D32-90081065DE4F}" sibTransId="{A8B7B35F-5D46-1548-AF01-0DDB48844F7E}"/>
    <dgm:cxn modelId="{E65BF634-BC87-DF47-AB34-056EB11938BC}" type="presOf" srcId="{658E15F2-CCFE-D94C-8995-C413B183D34D}" destId="{6F8B6994-4221-F943-8408-3E5178BF2724}" srcOrd="0" destOrd="0" presId="urn:microsoft.com/office/officeart/2005/8/layout/vList3"/>
    <dgm:cxn modelId="{57AC7A43-CABC-1344-BBD3-EC8E6F70E43B}" srcId="{658E15F2-CCFE-D94C-8995-C413B183D34D}" destId="{4EB3D5E5-8454-3D46-8141-CD5B67E1AA83}" srcOrd="0" destOrd="0" parTransId="{CD278CE2-2E89-B840-BF44-F4D10B793584}" sibTransId="{A8485403-8A5D-1040-AB13-D768AB5E3C83}"/>
    <dgm:cxn modelId="{A4974153-ACDC-274D-8359-6F0FB3108ABF}" type="presOf" srcId="{4EB3D5E5-8454-3D46-8141-CD5B67E1AA83}" destId="{C276AB59-FB50-364C-83F2-65281BC1AD94}" srcOrd="0" destOrd="0" presId="urn:microsoft.com/office/officeart/2005/8/layout/vList3"/>
    <dgm:cxn modelId="{436D38B9-EB35-7645-9931-725F7ABF1FAA}" type="presOf" srcId="{2EFB17ED-0141-794F-A998-0DF9EAE0A1C5}" destId="{EFF7CA0D-A2BF-2248-AF5F-475B4D51F709}" srcOrd="0" destOrd="0" presId="urn:microsoft.com/office/officeart/2005/8/layout/vList3"/>
    <dgm:cxn modelId="{73CBB2DF-88FE-474F-953B-EE6F051E0D1C}" type="presParOf" srcId="{6F8B6994-4221-F943-8408-3E5178BF2724}" destId="{752E4D0C-7D01-1648-A697-9DC4AD42AF02}" srcOrd="0" destOrd="0" presId="urn:microsoft.com/office/officeart/2005/8/layout/vList3"/>
    <dgm:cxn modelId="{C610B78D-B47E-F348-A53B-BBA527C8A3E4}" type="presParOf" srcId="{752E4D0C-7D01-1648-A697-9DC4AD42AF02}" destId="{F79005E7-8EEA-DD45-AA5B-92E5E13CC399}" srcOrd="0" destOrd="0" presId="urn:microsoft.com/office/officeart/2005/8/layout/vList3"/>
    <dgm:cxn modelId="{DC741AB4-86B0-EE4C-A4C4-5ACBA6637693}" type="presParOf" srcId="{752E4D0C-7D01-1648-A697-9DC4AD42AF02}" destId="{C276AB59-FB50-364C-83F2-65281BC1AD94}" srcOrd="1" destOrd="0" presId="urn:microsoft.com/office/officeart/2005/8/layout/vList3"/>
    <dgm:cxn modelId="{63F82887-681A-6C45-A2B0-C5C83DE949D8}" type="presParOf" srcId="{6F8B6994-4221-F943-8408-3E5178BF2724}" destId="{147C0F6F-8CD3-DE4D-B47B-93292FB76B3A}" srcOrd="1" destOrd="0" presId="urn:microsoft.com/office/officeart/2005/8/layout/vList3"/>
    <dgm:cxn modelId="{F1A52487-97D5-9B46-BEFD-E585A3DF8D17}" type="presParOf" srcId="{6F8B6994-4221-F943-8408-3E5178BF2724}" destId="{DEF6FDC5-56CE-1F43-AFF0-EABE798BB69F}" srcOrd="2" destOrd="0" presId="urn:microsoft.com/office/officeart/2005/8/layout/vList3"/>
    <dgm:cxn modelId="{7AFA401A-9091-8A4E-9E97-3BADA90BC489}" type="presParOf" srcId="{DEF6FDC5-56CE-1F43-AFF0-EABE798BB69F}" destId="{38204851-C08D-4C4A-AFCB-5CE891E710D1}" srcOrd="0" destOrd="0" presId="urn:microsoft.com/office/officeart/2005/8/layout/vList3"/>
    <dgm:cxn modelId="{32D4217A-1785-2F49-921E-487900EC73B2}" type="presParOf" srcId="{DEF6FDC5-56CE-1F43-AFF0-EABE798BB69F}" destId="{EFF7CA0D-A2BF-2248-AF5F-475B4D51F70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76AB59-FB50-364C-83F2-65281BC1AD94}">
      <dsp:nvSpPr>
        <dsp:cNvPr id="0" name=""/>
        <dsp:cNvSpPr/>
      </dsp:nvSpPr>
      <dsp:spPr>
        <a:xfrm rot="10800000">
          <a:off x="2355171" y="159"/>
          <a:ext cx="8772608" cy="582116"/>
        </a:xfrm>
        <a:prstGeom prst="homePlate">
          <a:avLst/>
        </a:prstGeom>
        <a:solidFill>
          <a:srgbClr val="0055B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697" tIns="60960" rIns="113792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600" b="1" i="0" u="none" kern="1200" dirty="0">
              <a:latin typeface="Montserrat" pitchFamily="2" charset="0"/>
            </a:rPr>
            <a:t>Соединении защищенных сегментов через публичные сети</a:t>
          </a:r>
          <a:endParaRPr lang="ru-RU" sz="1600" b="1" kern="1200" dirty="0">
            <a:latin typeface="Montserrat" pitchFamily="2" charset="0"/>
          </a:endParaRPr>
        </a:p>
      </dsp:txBody>
      <dsp:txXfrm rot="10800000">
        <a:off x="2500700" y="159"/>
        <a:ext cx="8627079" cy="582116"/>
      </dsp:txXfrm>
    </dsp:sp>
    <dsp:sp modelId="{F79005E7-8EEA-DD45-AA5B-92E5E13CC399}">
      <dsp:nvSpPr>
        <dsp:cNvPr id="0" name=""/>
        <dsp:cNvSpPr/>
      </dsp:nvSpPr>
      <dsp:spPr>
        <a:xfrm>
          <a:off x="2064112" y="159"/>
          <a:ext cx="582116" cy="5821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F7CA0D-A2BF-2248-AF5F-475B4D51F709}">
      <dsp:nvSpPr>
        <dsp:cNvPr id="0" name=""/>
        <dsp:cNvSpPr/>
      </dsp:nvSpPr>
      <dsp:spPr>
        <a:xfrm rot="10800000">
          <a:off x="2355171" y="727806"/>
          <a:ext cx="8772608" cy="582116"/>
        </a:xfrm>
        <a:prstGeom prst="homePlate">
          <a:avLst/>
        </a:prstGeom>
        <a:solidFill>
          <a:srgbClr val="0055B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697" tIns="60960" rIns="113792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u="none" kern="1200" dirty="0">
              <a:latin typeface="Montserrat" pitchFamily="2" charset="0"/>
            </a:rPr>
            <a:t>Использовании потенциально </a:t>
          </a:r>
          <a:r>
            <a:rPr lang="ru-RU" sz="1600" b="1" i="0" u="none" kern="1200" dirty="0" err="1">
              <a:latin typeface="Montserrat" pitchFamily="2" charset="0"/>
            </a:rPr>
            <a:t>недоверенных</a:t>
          </a:r>
          <a:r>
            <a:rPr lang="ru-RU" sz="1600" b="1" i="0" u="none" kern="1200" dirty="0">
              <a:latin typeface="Montserrat" pitchFamily="2" charset="0"/>
            </a:rPr>
            <a:t> </a:t>
          </a:r>
          <a:r>
            <a:rPr lang="ru-RU" sz="1600" b="1" kern="1200" dirty="0">
              <a:latin typeface="Montserrat" pitchFamily="2" charset="0"/>
            </a:rPr>
            <a:t>программно-аппаратных элементов</a:t>
          </a:r>
        </a:p>
      </dsp:txBody>
      <dsp:txXfrm rot="10800000">
        <a:off x="2500700" y="727806"/>
        <a:ext cx="8627079" cy="582116"/>
      </dsp:txXfrm>
    </dsp:sp>
    <dsp:sp modelId="{38204851-C08D-4C4A-AFCB-5CE891E710D1}">
      <dsp:nvSpPr>
        <dsp:cNvPr id="0" name=""/>
        <dsp:cNvSpPr/>
      </dsp:nvSpPr>
      <dsp:spPr>
        <a:xfrm>
          <a:off x="2064112" y="727806"/>
          <a:ext cx="582116" cy="5821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7956F-2956-2D48-9CD1-AA5D9DD6527E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8C60AF-15E3-1742-A47D-53F38CC6BA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76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8B1231-4811-4266-96DE-A5316DE68A6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570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8C60AF-15E3-1742-A47D-53F38CC6BA2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915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279EA-7615-F0AF-C550-1B576C0C1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E8B6100A-D1AA-EE82-5E45-C71AAEB11E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17DC0B2B-7A6F-889F-AB34-B6EE5CB4B2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E28E677-6720-A668-C89D-E19A41F033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8C60AF-15E3-1742-A47D-53F38CC6BA2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5197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4EAEF-8653-2EBA-00E7-87A154D51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8FC5164-A794-F1ED-4AF4-8DF2230B32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8856C8FC-C31B-7427-64CF-07C2D9E57D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23697A2-A48A-81D8-375F-57C2ACADA7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8C60AF-15E3-1742-A47D-53F38CC6BA2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575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4048D-916C-03B9-F5C1-ACD14BFC2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49256528-4A9B-44C1-7F64-8DE0541258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358E18B6-2C77-87C9-DC11-731251C6E9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FAE940F-760D-6FB4-7777-28DC67ED53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8C60AF-15E3-1742-A47D-53F38CC6BA2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4028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89428-A885-80EB-2437-72256822B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E55528A-6B40-013E-DDAE-8935AD0C6F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344E41FF-7E2B-A9CF-5E22-394E312CF6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9EB0949-4128-1A73-1F46-B78B8EE172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8C60AF-15E3-1742-A47D-53F38CC6BA2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7009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39546-2AB4-99DB-82BB-5C8119237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11F7AA02-C56F-75F8-D16F-DEF0C498D0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1B2E8CF-E6C9-6926-0B1D-8FFE9B4AE7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A2618AA-2519-AD0E-A5C8-3C57C83EF6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8C60AF-15E3-1742-A47D-53F38CC6BA2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8920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55A1-AB76-AE39-A7B4-E4851C497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F660A0A-7B2A-0CDC-BC46-9E4370E552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5CC17150-455F-3E2E-F0BE-00698F62D7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00B434F-BAF7-AF2C-DD84-7BC669C487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8C60AF-15E3-1742-A47D-53F38CC6BA2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847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DDBBE6-0EEC-B2AE-51A4-D5C921DAAD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93ECBF9-2F9F-9FBC-DB7C-A1FBF4BEF9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3E8373-E14C-6533-7731-1B7864EA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B6AA-61EA-4740-B799-B9F4BC345554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AA3E1D-E540-9F51-104D-EC28BD610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324369-2512-377A-0C4F-18C5FBD5D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60E-43F2-E64E-B3B0-9EB4AF582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269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22BBB5-445F-7E4E-B0C2-AB2F590C9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82D5118-98DF-84B7-B65C-E8D680D6E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08801F-E1D1-4084-D9CA-94757FCEE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B6AA-61EA-4740-B799-B9F4BC345554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4215AE-07B9-E882-E413-C251B76BF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53D486-2DB1-840E-0B1E-853181D32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60E-43F2-E64E-B3B0-9EB4AF582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27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FD6B301-5B11-82C9-762F-56D2CC63CB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8C88AA2-B58D-2A72-F899-3715133582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FE0D10-2D88-207F-604F-8701ACD26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B6AA-61EA-4740-B799-B9F4BC345554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B4BC13-ABE3-DFAA-3F72-048C1628D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5AAB53-7A34-D7F4-4EDF-1BDEA4568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60E-43F2-E64E-B3B0-9EB4AF582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718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 слайд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425" y="2898000"/>
            <a:ext cx="4752575" cy="3960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194" y="558606"/>
            <a:ext cx="2484000" cy="1656000"/>
          </a:xfrm>
          <a:prstGeom prst="rect">
            <a:avLst/>
          </a:prstGeom>
        </p:spPr>
      </p:pic>
      <p:sp>
        <p:nvSpPr>
          <p:cNvPr id="6" name="Текст 26"/>
          <p:cNvSpPr>
            <a:spLocks noGrp="1"/>
          </p:cNvSpPr>
          <p:nvPr>
            <p:ph type="body" sz="quarter" idx="11" hasCustomPrompt="1"/>
          </p:nvPr>
        </p:nvSpPr>
        <p:spPr>
          <a:xfrm>
            <a:off x="560194" y="6083856"/>
            <a:ext cx="1649811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bg1">
                    <a:lumMod val="65000"/>
                  </a:schemeClr>
                </a:solidFill>
                <a:latin typeface="Montserrat" panose="00000500000000000000" pitchFamily="2" charset="-52"/>
              </a:defRPr>
            </a:lvl1pPr>
          </a:lstStyle>
          <a:p>
            <a:pPr lvl="0"/>
            <a:r>
              <a:rPr lang="ru-RU" dirty="0"/>
              <a:t>01.01.2010</a:t>
            </a:r>
          </a:p>
        </p:txBody>
      </p:sp>
      <p:sp>
        <p:nvSpPr>
          <p:cNvPr id="7" name="Текст 26"/>
          <p:cNvSpPr>
            <a:spLocks noGrp="1"/>
          </p:cNvSpPr>
          <p:nvPr>
            <p:ph type="body" sz="quarter" idx="12" hasCustomPrompt="1"/>
          </p:nvPr>
        </p:nvSpPr>
        <p:spPr>
          <a:xfrm>
            <a:off x="560194" y="2567225"/>
            <a:ext cx="2694755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400">
                <a:solidFill>
                  <a:schemeClr val="bg1">
                    <a:lumMod val="65000"/>
                  </a:schemeClr>
                </a:solidFill>
                <a:latin typeface="Montserrat" panose="00000500000000000000" pitchFamily="2" charset="-52"/>
              </a:defRPr>
            </a:lvl1pPr>
          </a:lstStyle>
          <a:p>
            <a:pPr lvl="0"/>
            <a:r>
              <a:rPr lang="ru-RU" dirty="0"/>
              <a:t>Подзаголовок</a:t>
            </a:r>
          </a:p>
        </p:txBody>
      </p:sp>
      <p:sp>
        <p:nvSpPr>
          <p:cNvPr id="8" name="Текст 26"/>
          <p:cNvSpPr>
            <a:spLocks noGrp="1"/>
          </p:cNvSpPr>
          <p:nvPr>
            <p:ph type="body" sz="quarter" idx="13" hasCustomPrompt="1"/>
          </p:nvPr>
        </p:nvSpPr>
        <p:spPr>
          <a:xfrm>
            <a:off x="560194" y="3198167"/>
            <a:ext cx="2936041" cy="6463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3600" b="1">
                <a:solidFill>
                  <a:srgbClr val="0055BB"/>
                </a:solidFill>
                <a:latin typeface="Montserrat" panose="00000500000000000000" pitchFamily="2" charset="-52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2251840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Шапка с логотипом без коня (синяя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 userDrawn="1"/>
        </p:nvSpPr>
        <p:spPr bwMode="hidden">
          <a:xfrm>
            <a:off x="-1" y="-1"/>
            <a:ext cx="12192001" cy="1224000"/>
          </a:xfrm>
          <a:prstGeom prst="rect">
            <a:avLst/>
          </a:prstGeom>
          <a:solidFill>
            <a:srgbClr val="0055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2762" y="170399"/>
            <a:ext cx="1656000" cy="8832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780" t="32381" r="-4361" b="40680"/>
          <a:stretch/>
        </p:blipFill>
        <p:spPr>
          <a:xfrm>
            <a:off x="0" y="1269807"/>
            <a:ext cx="982787" cy="150548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76" t="1513" r="20843" b="88431"/>
          <a:stretch/>
        </p:blipFill>
        <p:spPr>
          <a:xfrm>
            <a:off x="0" y="6296025"/>
            <a:ext cx="982787" cy="56197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8" t="45097" r="86065" b="31852"/>
          <a:stretch/>
        </p:blipFill>
        <p:spPr>
          <a:xfrm>
            <a:off x="11703437" y="3382263"/>
            <a:ext cx="491219" cy="1288239"/>
          </a:xfrm>
          <a:prstGeom prst="rect">
            <a:avLst/>
          </a:prstGeom>
        </p:spPr>
      </p:pic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xfrm>
            <a:off x="559572" y="359101"/>
            <a:ext cx="9173513" cy="523220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>
              <a:lnSpc>
                <a:spcPct val="100000"/>
              </a:lnSpc>
              <a:defRPr sz="2800" b="1">
                <a:solidFill>
                  <a:schemeClr val="bg1"/>
                </a:solidFill>
                <a:latin typeface="Montserrat" panose="00000500000000000000" pitchFamily="2" charset="-52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4" name="Текст 19"/>
          <p:cNvSpPr>
            <a:spLocks noGrp="1"/>
          </p:cNvSpPr>
          <p:nvPr>
            <p:ph type="body" sz="quarter" idx="10" hasCustomPrompt="1"/>
          </p:nvPr>
        </p:nvSpPr>
        <p:spPr>
          <a:xfrm>
            <a:off x="559572" y="1729294"/>
            <a:ext cx="1348446" cy="338554"/>
          </a:xfrm>
          <a:prstGeom prst="rect">
            <a:avLst/>
          </a:prstGeom>
        </p:spPr>
        <p:txBody>
          <a:bodyPr wrap="square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600" b="1">
                <a:solidFill>
                  <a:srgbClr val="00BBEE"/>
                </a:solidFill>
                <a:latin typeface="Montserrat" panose="00000500000000000000" pitchFamily="2" charset="-52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400" b="0">
                <a:solidFill>
                  <a:srgbClr val="222A3F"/>
                </a:solidFill>
                <a:latin typeface="Montserrat" panose="00000500000000000000" pitchFamily="2" charset="-52"/>
              </a:defRPr>
            </a:lvl2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6" name="Текст 26"/>
          <p:cNvSpPr>
            <a:spLocks noGrp="1"/>
          </p:cNvSpPr>
          <p:nvPr>
            <p:ph type="body" sz="quarter" idx="11"/>
          </p:nvPr>
        </p:nvSpPr>
        <p:spPr>
          <a:xfrm>
            <a:off x="559572" y="2409034"/>
            <a:ext cx="1649811" cy="30777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rgbClr val="222A3F"/>
                </a:solidFill>
                <a:latin typeface="Montserrat" panose="00000500000000000000" pitchFamily="2" charset="-52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43DE57E-711D-404D-B188-192C4B659303}"/>
              </a:ext>
            </a:extLst>
          </p:cNvPr>
          <p:cNvSpPr/>
          <p:nvPr userDrawn="1"/>
        </p:nvSpPr>
        <p:spPr>
          <a:xfrm>
            <a:off x="11641138" y="6453188"/>
            <a:ext cx="4154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fld id="{14D38384-7A71-42FD-A8FA-E9EF1AAD0FA2}" type="slidenum">
              <a:rPr lang="ru-RU" sz="1400" smtClean="0">
                <a:solidFill>
                  <a:srgbClr val="8F9092"/>
                </a:solidFill>
                <a:latin typeface="Montserrat" panose="00000500000000000000" pitchFamily="2" charset="-52"/>
              </a:rPr>
              <a:pPr algn="l"/>
              <a:t>‹#›</a:t>
            </a:fld>
            <a:endParaRPr lang="ru-RU" sz="1400" dirty="0">
              <a:solidFill>
                <a:srgbClr val="8F9092"/>
              </a:solidFill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875128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 слайд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26"/>
          <p:cNvSpPr>
            <a:spLocks noGrp="1"/>
          </p:cNvSpPr>
          <p:nvPr>
            <p:ph type="body" sz="quarter" idx="11" hasCustomPrompt="1"/>
          </p:nvPr>
        </p:nvSpPr>
        <p:spPr>
          <a:xfrm>
            <a:off x="6418217" y="6083856"/>
            <a:ext cx="1649811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bg1">
                    <a:lumMod val="65000"/>
                  </a:schemeClr>
                </a:solidFill>
                <a:latin typeface="Montserrat" panose="00000500000000000000" pitchFamily="2" charset="-52"/>
              </a:defRPr>
            </a:lvl1pPr>
          </a:lstStyle>
          <a:p>
            <a:pPr lvl="0"/>
            <a:r>
              <a:rPr lang="ru-RU" dirty="0"/>
              <a:t>01.01.2010</a:t>
            </a:r>
          </a:p>
        </p:txBody>
      </p:sp>
      <p:sp>
        <p:nvSpPr>
          <p:cNvPr id="7" name="Текст 26"/>
          <p:cNvSpPr>
            <a:spLocks noGrp="1"/>
          </p:cNvSpPr>
          <p:nvPr>
            <p:ph type="body" sz="quarter" idx="12" hasCustomPrompt="1"/>
          </p:nvPr>
        </p:nvSpPr>
        <p:spPr>
          <a:xfrm>
            <a:off x="6418217" y="2567225"/>
            <a:ext cx="2694755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400">
                <a:solidFill>
                  <a:schemeClr val="bg1">
                    <a:lumMod val="65000"/>
                  </a:schemeClr>
                </a:solidFill>
                <a:latin typeface="Montserrat" panose="00000500000000000000" pitchFamily="2" charset="-52"/>
              </a:defRPr>
            </a:lvl1pPr>
          </a:lstStyle>
          <a:p>
            <a:pPr lvl="0"/>
            <a:r>
              <a:rPr lang="ru-RU" dirty="0"/>
              <a:t>Подзаголовок</a:t>
            </a:r>
          </a:p>
        </p:txBody>
      </p:sp>
      <p:sp>
        <p:nvSpPr>
          <p:cNvPr id="8" name="Текст 26"/>
          <p:cNvSpPr>
            <a:spLocks noGrp="1"/>
          </p:cNvSpPr>
          <p:nvPr>
            <p:ph type="body" sz="quarter" idx="13" hasCustomPrompt="1"/>
          </p:nvPr>
        </p:nvSpPr>
        <p:spPr>
          <a:xfrm>
            <a:off x="6418217" y="3198167"/>
            <a:ext cx="2936041" cy="6463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3600" b="1">
                <a:solidFill>
                  <a:srgbClr val="0055BB"/>
                </a:solidFill>
                <a:latin typeface="Montserrat" panose="00000500000000000000" pitchFamily="2" charset="-52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9250"/>
            <a:ext cx="5886994" cy="408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063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71722F-1818-CAE7-9521-1123B50FF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4FA19E-5A9C-B98E-FB56-4D444A98E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68BE80-F1A5-CE7D-19E6-BB553C3DF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B6AA-61EA-4740-B799-B9F4BC345554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FB5C9A-F390-6406-112E-327307BAC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A39CDC-D637-AC97-7DE9-2AACD7604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60E-43F2-E64E-B3B0-9EB4AF582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490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FBCCA9-39FA-83A2-0063-127300ECB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377898-DA25-656B-72EC-7EE907E5D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A3013C-56A7-EB59-8162-B17668CF0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B6AA-61EA-4740-B799-B9F4BC345554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F90612-0796-B9C2-6267-EFD0477AE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0FD185-3A55-4C3A-7E52-9477C13B5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60E-43F2-E64E-B3B0-9EB4AF582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2148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5DA762-31E8-7BD5-544D-E7334854F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AE8A51-FDBD-295D-DAD0-74520AF01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5EB2014-092C-0958-659C-03CF44EEE0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915CECE-221A-CD54-DE75-8A029BFCB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B6AA-61EA-4740-B799-B9F4BC345554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86ECFE5-5BD4-7ED4-CD58-43D9E6E18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71E63F-058E-8E14-8529-0421AF918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60E-43F2-E64E-B3B0-9EB4AF582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48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3D2036-412F-8001-DB1F-1F9309314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EA97FB4-E088-3E15-480E-392F41B4D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6C847DD-CEE4-B3EC-3311-8845633E07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A400B7E-69C6-5589-70D6-F857381A54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00A857B-DF7F-B581-5AE6-2A797ABE4B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3A2B505-0183-B510-D1E1-40EC5FEA9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B6AA-61EA-4740-B799-B9F4BC345554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303F31D-24A3-EC50-9B07-48BB22CF4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01EFF0E-3422-F33D-5415-514B2F12D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60E-43F2-E64E-B3B0-9EB4AF582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417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FC5E44-24A8-8D33-4858-7BD160BF9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BB28B16-2597-3417-D894-865C0A2B9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B6AA-61EA-4740-B799-B9F4BC345554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4B2F151-719F-99A8-4CF6-0DFD4260C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93A5986-450E-FD87-C183-756E1E9C5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60E-43F2-E64E-B3B0-9EB4AF582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793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D14D301-DB71-A3CB-D9AA-6DF34B466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B6AA-61EA-4740-B799-B9F4BC345554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2E4E4E5-21F9-6A42-F219-02AEA4F8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44F8CD9-6110-3BEB-37F6-AD0A80384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60E-43F2-E64E-B3B0-9EB4AF582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69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FF20C7-7C12-4DD5-601B-5C32B0D25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663F80-984D-F1FB-3E20-231D7B855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E9D492E-F0D0-F8D0-2600-2C9B09794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8B8799-ADAE-F88C-ED09-BD06343AF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B6AA-61EA-4740-B799-B9F4BC345554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7814549-B958-3F15-7F3E-F8D69756C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425B586-B00B-DDCF-CF39-56049187A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60E-43F2-E64E-B3B0-9EB4AF582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656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EA9AD-EF3E-D7A9-D78F-06EE15B1E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F461BFC-666F-439E-3433-C15AF8C862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E52D6A8-12F5-017A-A1B2-532F39AA1F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D0E5A0-A0B1-7C74-C702-1B74248F8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B6AA-61EA-4740-B799-B9F4BC345554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3B5FFDE-9156-15D3-63BD-9274BD3DD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9F3182B-1DB4-E64B-3D3A-ABAB83CAB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60E-43F2-E64E-B3B0-9EB4AF582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07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708FDB-6A96-552D-5ADF-4D411FB01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CC5690-F067-6C71-D384-0DA17745B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43F2A0-1017-838A-8136-1D6D96B14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8B6AA-61EA-4740-B799-B9F4BC345554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70348E-AFFA-CE08-F36B-E1490BFB8A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1674A5-4A27-3E64-DD19-8EAB6F2A5F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560E-43F2-E64E-B3B0-9EB4AF582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88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acketstormsecurity.org/groups/s0ftpj/007shell.tgz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sciencedirect.com/science/article/pii/S0140366411002568#!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xfrm>
            <a:off x="5445266" y="6432022"/>
            <a:ext cx="1649811" cy="36933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2025 </a:t>
            </a:r>
            <a:r>
              <a:rPr lang="ru-RU" dirty="0">
                <a:solidFill>
                  <a:schemeClr val="tx1"/>
                </a:solidFill>
              </a:rPr>
              <a:t>г.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xfrm>
            <a:off x="477066" y="2180847"/>
            <a:ext cx="10887620" cy="3416320"/>
          </a:xfrm>
        </p:spPr>
        <p:txBody>
          <a:bodyPr/>
          <a:lstStyle/>
          <a:p>
            <a:r>
              <a:rPr lang="ru-RU" dirty="0"/>
              <a:t>О подходе к оценке эффективности средств противодействия утечке информации по скрытым логическим каналам в сетях пакетной передачи данных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6E3A62-CBA8-E41D-BCAC-107D2108F054}"/>
              </a:ext>
            </a:extLst>
          </p:cNvPr>
          <p:cNvSpPr txBox="1"/>
          <p:nvPr/>
        </p:nvSpPr>
        <p:spPr>
          <a:xfrm>
            <a:off x="477066" y="4581504"/>
            <a:ext cx="5663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Montserrat" pitchFamily="2" charset="0"/>
              </a:rPr>
              <a:t>Автор статьи: </a:t>
            </a:r>
            <a:r>
              <a:rPr lang="ru-RU" dirty="0" err="1">
                <a:latin typeface="Montserrat" pitchFamily="2" charset="0"/>
              </a:rPr>
              <a:t>Когос</a:t>
            </a:r>
            <a:r>
              <a:rPr lang="ru-RU" dirty="0">
                <a:latin typeface="Montserrat" pitchFamily="2" charset="0"/>
              </a:rPr>
              <a:t> Константин Григорьевич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3416DA-2506-C584-16F6-6E097DA1CBF1}"/>
              </a:ext>
            </a:extLst>
          </p:cNvPr>
          <p:cNvSpPr txBox="1"/>
          <p:nvPr/>
        </p:nvSpPr>
        <p:spPr>
          <a:xfrm>
            <a:off x="477066" y="5383202"/>
            <a:ext cx="75034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Montserrat" pitchFamily="2" charset="0"/>
              </a:rPr>
              <a:t>Международная научно-практическая конференция:  </a:t>
            </a:r>
          </a:p>
          <a:p>
            <a:r>
              <a:rPr lang="ru-RU" sz="1600" dirty="0">
                <a:latin typeface="Montserrat" pitchFamily="2" charset="0"/>
              </a:rPr>
              <a:t>«Автоматизация, телекоммуникации, информационные технологии и программное обеспечение 2025» (</a:t>
            </a:r>
            <a:r>
              <a:rPr lang="en-US" sz="1600" dirty="0">
                <a:latin typeface="Montserrat" pitchFamily="2" charset="0"/>
              </a:rPr>
              <a:t>ATITS 2025)</a:t>
            </a:r>
          </a:p>
        </p:txBody>
      </p:sp>
    </p:spTree>
    <p:extLst>
      <p:ext uri="{BB962C8B-B14F-4D97-AF65-F5344CB8AC3E}">
        <p14:creationId xmlns:p14="http://schemas.microsoft.com/office/powerpoint/2010/main" val="1841292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4BDC247C-AFB5-84A5-867B-60B0530E1648}"/>
              </a:ext>
            </a:extLst>
          </p:cNvPr>
          <p:cNvSpPr/>
          <p:nvPr/>
        </p:nvSpPr>
        <p:spPr>
          <a:xfrm>
            <a:off x="11781183" y="3429000"/>
            <a:ext cx="927652" cy="12490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94F3E63E-279A-47BF-9880-4C2350165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581AF5-166C-BDF5-EFA0-3930EF5BC332}"/>
              </a:ext>
            </a:extLst>
          </p:cNvPr>
          <p:cNvSpPr txBox="1"/>
          <p:nvPr/>
        </p:nvSpPr>
        <p:spPr>
          <a:xfrm>
            <a:off x="639085" y="1898472"/>
            <a:ext cx="1142600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Montserrat" pitchFamily="2" charset="0"/>
              </a:rPr>
              <a:t>Угроза утечки информации по скрытым логическим каналам в сетях пакетной передачи данных</a:t>
            </a:r>
            <a:r>
              <a:rPr lang="ru-RU" b="1" dirty="0">
                <a:effectLst/>
                <a:latin typeface="Montserrat" pitchFamily="2" charset="0"/>
              </a:rPr>
              <a:t> при:</a:t>
            </a:r>
            <a:endParaRPr lang="ru-RU" b="1" dirty="0">
              <a:latin typeface="Montserrat" pitchFamily="2" charset="0"/>
            </a:endParaRPr>
          </a:p>
        </p:txBody>
      </p:sp>
      <p:graphicFrame>
        <p:nvGraphicFramePr>
          <p:cNvPr id="13" name="Схема 12">
            <a:extLst>
              <a:ext uri="{FF2B5EF4-FFF2-40B4-BE49-F238E27FC236}">
                <a16:creationId xmlns:a16="http://schemas.microsoft.com/office/drawing/2014/main" id="{50B05E40-5F98-59DF-5A1C-D601C791DB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3907130"/>
              </p:ext>
            </p:extLst>
          </p:nvPr>
        </p:nvGraphicFramePr>
        <p:xfrm>
          <a:off x="418090" y="2399169"/>
          <a:ext cx="13191893" cy="1310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4290C102-D6C7-BAC0-4B40-14F1F548F382}"/>
              </a:ext>
            </a:extLst>
          </p:cNvPr>
          <p:cNvSpPr txBox="1"/>
          <p:nvPr/>
        </p:nvSpPr>
        <p:spPr>
          <a:xfrm>
            <a:off x="591685" y="1505272"/>
            <a:ext cx="2178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55BB"/>
                </a:solidFill>
                <a:latin typeface="Montserrat" pitchFamily="2" charset="0"/>
              </a:rPr>
              <a:t>АКТУАЛЬНОСТЬ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ACE7A48-1588-DFD5-DB45-9D205487CAA7}"/>
              </a:ext>
            </a:extLst>
          </p:cNvPr>
          <p:cNvSpPr txBox="1"/>
          <p:nvPr/>
        </p:nvSpPr>
        <p:spPr>
          <a:xfrm>
            <a:off x="606972" y="4149522"/>
            <a:ext cx="1681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55BB"/>
                </a:solidFill>
                <a:latin typeface="Montserrat" pitchFamily="2" charset="0"/>
              </a:rPr>
              <a:t>ПРОБЛЕМА: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42A5531-A2D0-B6A2-B040-A96E564C7115}"/>
              </a:ext>
            </a:extLst>
          </p:cNvPr>
          <p:cNvSpPr txBox="1"/>
          <p:nvPr/>
        </p:nvSpPr>
        <p:spPr>
          <a:xfrm>
            <a:off x="559572" y="4518854"/>
            <a:ext cx="11121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Montserrat" pitchFamily="2" charset="0"/>
              </a:rPr>
              <a:t>Существующие методы анализа пропускной способности скрытых каналов </a:t>
            </a:r>
            <a:r>
              <a:rPr lang="ru-RU" sz="1600" b="1" dirty="0">
                <a:latin typeface="Montserrat" pitchFamily="2" charset="0"/>
              </a:rPr>
              <a:t>не всегда применимы </a:t>
            </a:r>
            <a:r>
              <a:rPr lang="ru-RU" sz="1600" dirty="0">
                <a:latin typeface="Montserrat" pitchFamily="2" charset="0"/>
              </a:rPr>
              <a:t>в условиях активного противодействия.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00BB9B3-4550-C968-EAAA-795ECA84DE3C}"/>
              </a:ext>
            </a:extLst>
          </p:cNvPr>
          <p:cNvSpPr txBox="1"/>
          <p:nvPr/>
        </p:nvSpPr>
        <p:spPr>
          <a:xfrm>
            <a:off x="234868" y="5226740"/>
            <a:ext cx="3033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>
                <a:solidFill>
                  <a:srgbClr val="0055BB"/>
                </a:solidFill>
                <a:latin typeface="Montserrat" pitchFamily="2" charset="0"/>
              </a:rPr>
              <a:t>КЛЮЧЕВАЯ ЗАДАЧА: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5651439-228A-7D10-515C-E8CE7F5FF2C0}"/>
              </a:ext>
            </a:extLst>
          </p:cNvPr>
          <p:cNvSpPr txBox="1"/>
          <p:nvPr/>
        </p:nvSpPr>
        <p:spPr>
          <a:xfrm>
            <a:off x="559572" y="5596072"/>
            <a:ext cx="11121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Montserrat" pitchFamily="2" charset="0"/>
              </a:rPr>
              <a:t>Превентивное снижение </a:t>
            </a:r>
            <a:r>
              <a:rPr lang="ru-RU" sz="1600" dirty="0">
                <a:latin typeface="Montserrat" pitchFamily="2" charset="0"/>
              </a:rPr>
              <a:t>потенциальной пропускной способности скрытых каналов до допустимого уровня без критического снижения производительности сети. </a:t>
            </a:r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E76D8C39-DBCE-0A49-8593-A5C1FAA0890F}"/>
              </a:ext>
            </a:extLst>
          </p:cNvPr>
          <p:cNvCxnSpPr>
            <a:cxnSpLocks/>
          </p:cNvCxnSpPr>
          <p:nvPr/>
        </p:nvCxnSpPr>
        <p:spPr>
          <a:xfrm>
            <a:off x="-277258" y="3995450"/>
            <a:ext cx="127465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8251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A385D-7458-D84B-D156-42A434F14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42AA69C-0BD6-149D-04B8-4F24C4C4EC6D}"/>
              </a:ext>
            </a:extLst>
          </p:cNvPr>
          <p:cNvSpPr/>
          <p:nvPr/>
        </p:nvSpPr>
        <p:spPr>
          <a:xfrm>
            <a:off x="8165836" y="1906302"/>
            <a:ext cx="3437159" cy="1772731"/>
          </a:xfrm>
          <a:prstGeom prst="rect">
            <a:avLst/>
          </a:prstGeom>
          <a:solidFill>
            <a:schemeClr val="bg1"/>
          </a:solidFill>
          <a:ln w="38100">
            <a:solidFill>
              <a:srgbClr val="0055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81CAA78-36C8-00E4-855F-AA87905A6592}"/>
              </a:ext>
            </a:extLst>
          </p:cNvPr>
          <p:cNvSpPr/>
          <p:nvPr/>
        </p:nvSpPr>
        <p:spPr>
          <a:xfrm>
            <a:off x="4378847" y="2696234"/>
            <a:ext cx="3437157" cy="1772731"/>
          </a:xfrm>
          <a:prstGeom prst="rect">
            <a:avLst/>
          </a:prstGeom>
          <a:solidFill>
            <a:schemeClr val="bg1"/>
          </a:solidFill>
          <a:ln w="38100">
            <a:solidFill>
              <a:srgbClr val="0055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8D189C2-0976-8947-E6CF-E9A7326219EB}"/>
              </a:ext>
            </a:extLst>
          </p:cNvPr>
          <p:cNvSpPr/>
          <p:nvPr/>
        </p:nvSpPr>
        <p:spPr>
          <a:xfrm>
            <a:off x="591858" y="3360631"/>
            <a:ext cx="3437158" cy="1772731"/>
          </a:xfrm>
          <a:prstGeom prst="rect">
            <a:avLst/>
          </a:prstGeom>
          <a:solidFill>
            <a:schemeClr val="bg1"/>
          </a:solidFill>
          <a:ln w="38100">
            <a:solidFill>
              <a:srgbClr val="0055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DA0DA78-BAC2-AB87-C1C6-89496514D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572" y="143658"/>
            <a:ext cx="9173513" cy="954107"/>
          </a:xfrm>
        </p:spPr>
        <p:txBody>
          <a:bodyPr/>
          <a:lstStyle/>
          <a:p>
            <a:r>
              <a:rPr lang="ru-RU" dirty="0"/>
              <a:t>Подходы к построению сетевых скрытых каналов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5EDA0F-A132-7456-581A-B0F396BEC717}"/>
              </a:ext>
            </a:extLst>
          </p:cNvPr>
          <p:cNvSpPr txBox="1"/>
          <p:nvPr/>
        </p:nvSpPr>
        <p:spPr>
          <a:xfrm>
            <a:off x="589005" y="1656149"/>
            <a:ext cx="6812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Montserrat" pitchFamily="2" charset="0"/>
              </a:rPr>
              <a:t>Наиболее полно исследуются скрытые каналы в протоколах TCP и IP.</a:t>
            </a:r>
            <a:r>
              <a:rPr lang="ru-RU" sz="2000" b="1" dirty="0">
                <a:effectLst/>
                <a:latin typeface="Montserrat" pitchFamily="2" charset="0"/>
              </a:rPr>
              <a:t> </a:t>
            </a:r>
            <a:endParaRPr lang="ru-RU" sz="2000" b="1" dirty="0">
              <a:latin typeface="Montserrat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3F45C3-35D2-218F-8285-012ADB934EB6}"/>
              </a:ext>
            </a:extLst>
          </p:cNvPr>
          <p:cNvSpPr txBox="1"/>
          <p:nvPr/>
        </p:nvSpPr>
        <p:spPr>
          <a:xfrm>
            <a:off x="719052" y="3809893"/>
            <a:ext cx="31245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Montserrat" pitchFamily="2" charset="0"/>
              </a:rPr>
              <a:t>Порядок кадров</a:t>
            </a:r>
            <a:r>
              <a:rPr lang="ru-RU" sz="1400" dirty="0">
                <a:latin typeface="Montserrat" pitchFamily="2" charset="0"/>
              </a:rPr>
              <a:t>, </a:t>
            </a:r>
          </a:p>
          <a:p>
            <a:r>
              <a:rPr lang="ru-RU" sz="1400" dirty="0">
                <a:latin typeface="Montserrat" pitchFamily="2" charset="0"/>
              </a:rPr>
              <a:t>в котором они передаются после коллизии, может быть использован для построения скрытого канала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D895DA-B784-CAD4-9E07-26884E7BE396}"/>
              </a:ext>
            </a:extLst>
          </p:cNvPr>
          <p:cNvSpPr txBox="1"/>
          <p:nvPr/>
        </p:nvSpPr>
        <p:spPr>
          <a:xfrm>
            <a:off x="4542828" y="3360632"/>
            <a:ext cx="324101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Montserrat" pitchFamily="2" charset="0"/>
              </a:rPr>
              <a:t>Скрытые каналы на сетевом уровне могут быть построены </a:t>
            </a:r>
          </a:p>
          <a:p>
            <a:r>
              <a:rPr lang="ru-RU" sz="1400" dirty="0">
                <a:latin typeface="Montserrat" pitchFamily="2" charset="0"/>
              </a:rPr>
              <a:t>с помощью </a:t>
            </a:r>
            <a:r>
              <a:rPr lang="ru-RU" sz="1400" b="1" dirty="0">
                <a:latin typeface="Montserrat" pitchFamily="2" charset="0"/>
              </a:rPr>
              <a:t>протокола </a:t>
            </a:r>
            <a:r>
              <a:rPr lang="en-US" sz="1400" b="1" dirty="0">
                <a:latin typeface="Montserrat" pitchFamily="2" charset="0"/>
              </a:rPr>
              <a:t>ICMP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4FDAF22-C288-3E9F-9366-819D52C551B7}"/>
              </a:ext>
            </a:extLst>
          </p:cNvPr>
          <p:cNvSpPr txBox="1"/>
          <p:nvPr/>
        </p:nvSpPr>
        <p:spPr>
          <a:xfrm>
            <a:off x="8237042" y="2456575"/>
            <a:ext cx="329474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400" b="0" i="0" u="none" strike="noStrike" dirty="0">
                <a:solidFill>
                  <a:srgbClr val="000000"/>
                </a:solidFill>
                <a:effectLst/>
                <a:latin typeface="Montserrat" pitchFamily="2" charset="0"/>
              </a:rPr>
              <a:t>Скрытые каналы на транспортном уровне строятся на основе </a:t>
            </a:r>
            <a:r>
              <a:rPr lang="ru-RU" sz="1400" b="1" i="0" u="none" strike="noStrike" dirty="0">
                <a:solidFill>
                  <a:srgbClr val="000000"/>
                </a:solidFill>
                <a:effectLst/>
                <a:latin typeface="Montserrat" pitchFamily="2" charset="0"/>
              </a:rPr>
              <a:t>протокола </a:t>
            </a:r>
            <a:r>
              <a:rPr lang="en-US" sz="1400" b="1" i="0" u="none" strike="noStrike" dirty="0">
                <a:solidFill>
                  <a:srgbClr val="000000"/>
                </a:solidFill>
                <a:effectLst/>
                <a:latin typeface="Montserrat" pitchFamily="2" charset="0"/>
              </a:rPr>
              <a:t>TCP, </a:t>
            </a:r>
            <a:r>
              <a:rPr lang="ru-RU" sz="1400" b="1" i="0" u="none" strike="noStrike" dirty="0">
                <a:solidFill>
                  <a:srgbClr val="000000"/>
                </a:solidFill>
                <a:effectLst/>
                <a:latin typeface="Montserrat" pitchFamily="2" charset="0"/>
              </a:rPr>
              <a:t>протокола </a:t>
            </a:r>
            <a:r>
              <a:rPr lang="en-US" sz="1400" b="1" i="0" u="none" strike="noStrike" dirty="0">
                <a:solidFill>
                  <a:srgbClr val="000000"/>
                </a:solidFill>
                <a:effectLst/>
                <a:latin typeface="Montserrat" pitchFamily="2" charset="0"/>
              </a:rPr>
              <a:t>SCTP </a:t>
            </a:r>
            <a:r>
              <a:rPr lang="ru-RU" sz="1400" b="0" i="0" u="none" strike="noStrike" dirty="0">
                <a:solidFill>
                  <a:srgbClr val="000000"/>
                </a:solidFill>
                <a:effectLst/>
                <a:latin typeface="Montserrat" pitchFamily="2" charset="0"/>
              </a:rPr>
              <a:t>с множеством различных схем построения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C517D8E-3F9D-DAF4-90EF-9043CE4FC922}"/>
              </a:ext>
            </a:extLst>
          </p:cNvPr>
          <p:cNvSpPr txBox="1"/>
          <p:nvPr/>
        </p:nvSpPr>
        <p:spPr>
          <a:xfrm>
            <a:off x="559572" y="5471916"/>
            <a:ext cx="1128171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0" i="0" u="none" strike="noStrike" dirty="0">
                <a:effectLst/>
                <a:latin typeface="Montserrat" pitchFamily="2" charset="0"/>
              </a:rPr>
              <a:t>Таким образом, злоумышленнику доступно большое количество механизмов для негласной передачи информации и «выноса» чувствительной информации за пределы контролируемой зоны путем манипуляции особенностями пакетной передачи данных.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32AE87F-95D0-8587-A131-13E102800DF9}"/>
              </a:ext>
            </a:extLst>
          </p:cNvPr>
          <p:cNvSpPr txBox="1"/>
          <p:nvPr/>
        </p:nvSpPr>
        <p:spPr>
          <a:xfrm>
            <a:off x="719052" y="3409783"/>
            <a:ext cx="29530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0055BB"/>
                </a:solidFill>
                <a:latin typeface="Montserrat" pitchFamily="2" charset="0"/>
              </a:rPr>
              <a:t>Канальный уровень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6FE9B56-40F6-3931-D390-2BEF697BABCE}"/>
              </a:ext>
            </a:extLst>
          </p:cNvPr>
          <p:cNvSpPr txBox="1"/>
          <p:nvPr/>
        </p:nvSpPr>
        <p:spPr>
          <a:xfrm>
            <a:off x="4542828" y="2792668"/>
            <a:ext cx="25523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0055BB"/>
                </a:solidFill>
                <a:latin typeface="Montserrat" pitchFamily="2" charset="0"/>
              </a:rPr>
              <a:t>Сетевой уровень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F699084-7E5A-487C-DFF1-89EC1DAD3D4B}"/>
              </a:ext>
            </a:extLst>
          </p:cNvPr>
          <p:cNvSpPr txBox="1"/>
          <p:nvPr/>
        </p:nvSpPr>
        <p:spPr>
          <a:xfrm>
            <a:off x="8165835" y="2003558"/>
            <a:ext cx="34371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0055BB"/>
                </a:solidFill>
                <a:latin typeface="Montserrat" pitchFamily="2" charset="0"/>
              </a:rPr>
              <a:t>Транспортный уровень</a:t>
            </a:r>
          </a:p>
        </p:txBody>
      </p:sp>
      <p:sp>
        <p:nvSpPr>
          <p:cNvPr id="26" name="Выгнутая влево стрелка 25">
            <a:extLst>
              <a:ext uri="{FF2B5EF4-FFF2-40B4-BE49-F238E27FC236}">
                <a16:creationId xmlns:a16="http://schemas.microsoft.com/office/drawing/2014/main" id="{1D6B0B16-27C3-A40A-323E-15FE5FA04F6F}"/>
              </a:ext>
            </a:extLst>
          </p:cNvPr>
          <p:cNvSpPr/>
          <p:nvPr/>
        </p:nvSpPr>
        <p:spPr>
          <a:xfrm rot="14905800">
            <a:off x="4736819" y="4239043"/>
            <a:ext cx="337649" cy="1437732"/>
          </a:xfrm>
          <a:prstGeom prst="curvedRightArrow">
            <a:avLst/>
          </a:prstGeom>
          <a:solidFill>
            <a:srgbClr val="0055B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Выгнутая влево стрелка 29">
            <a:extLst>
              <a:ext uri="{FF2B5EF4-FFF2-40B4-BE49-F238E27FC236}">
                <a16:creationId xmlns:a16="http://schemas.microsoft.com/office/drawing/2014/main" id="{195BE019-905F-0A13-66FE-32A473AD314C}"/>
              </a:ext>
            </a:extLst>
          </p:cNvPr>
          <p:cNvSpPr/>
          <p:nvPr/>
        </p:nvSpPr>
        <p:spPr>
          <a:xfrm rot="14905800">
            <a:off x="8541751" y="3478706"/>
            <a:ext cx="337649" cy="1437732"/>
          </a:xfrm>
          <a:prstGeom prst="curvedRightArrow">
            <a:avLst/>
          </a:prstGeom>
          <a:solidFill>
            <a:srgbClr val="0055B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954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96161-F2A3-60EA-E056-C40C46F82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1AF7856-DF79-B769-03A1-B693EBBF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572" y="143658"/>
            <a:ext cx="9173513" cy="954107"/>
          </a:xfrm>
        </p:spPr>
        <p:txBody>
          <a:bodyPr/>
          <a:lstStyle/>
          <a:p>
            <a:r>
              <a:rPr lang="ru-RU" dirty="0">
                <a:latin typeface="Montserrat" pitchFamily="2" charset="0"/>
                <a:ea typeface="Times New Roman" panose="02020603050405020304" pitchFamily="18" charset="0"/>
              </a:rPr>
              <a:t>Допущения для эффективной оценки пропускной способности скрытого канала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56C510-0FA2-E893-1759-55117031094B}"/>
              </a:ext>
            </a:extLst>
          </p:cNvPr>
          <p:cNvSpPr txBox="1"/>
          <p:nvPr/>
        </p:nvSpPr>
        <p:spPr>
          <a:xfrm>
            <a:off x="559572" y="1532575"/>
            <a:ext cx="5381157" cy="83099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ru-RU" sz="1600" dirty="0">
                <a:latin typeface="Montserrat" pitchFamily="2" charset="0"/>
              </a:rPr>
              <a:t>Предлагаемая методика предназначена для применения при исследовании конкретных методов ограничения:</a:t>
            </a:r>
          </a:p>
        </p:txBody>
      </p:sp>
      <p:sp>
        <p:nvSpPr>
          <p:cNvPr id="14" name="Скругленный прямоугольник 13">
            <a:extLst>
              <a:ext uri="{FF2B5EF4-FFF2-40B4-BE49-F238E27FC236}">
                <a16:creationId xmlns:a16="http://schemas.microsoft.com/office/drawing/2014/main" id="{D8C2DA0A-6D5C-80AC-F158-2D7645A7EB82}"/>
              </a:ext>
            </a:extLst>
          </p:cNvPr>
          <p:cNvSpPr/>
          <p:nvPr/>
        </p:nvSpPr>
        <p:spPr>
          <a:xfrm>
            <a:off x="5723386" y="1550959"/>
            <a:ext cx="5695730" cy="368706"/>
          </a:xfrm>
          <a:prstGeom prst="roundRect">
            <a:avLst>
              <a:gd name="adj" fmla="val 22546"/>
            </a:avLst>
          </a:prstGeom>
          <a:solidFill>
            <a:srgbClr val="0055BB"/>
          </a:solidFill>
          <a:ln w="38100">
            <a:solidFill>
              <a:srgbClr val="0055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bg1"/>
                </a:solidFill>
                <a:latin typeface="Montserrat" pitchFamily="2" charset="0"/>
              </a:rPr>
              <a:t>Изменение длины передаваемых пакетов</a:t>
            </a:r>
          </a:p>
        </p:txBody>
      </p:sp>
      <p:sp>
        <p:nvSpPr>
          <p:cNvPr id="16" name="Скругленный прямоугольник 15">
            <a:extLst>
              <a:ext uri="{FF2B5EF4-FFF2-40B4-BE49-F238E27FC236}">
                <a16:creationId xmlns:a16="http://schemas.microsoft.com/office/drawing/2014/main" id="{3AAD08DA-A7FE-E88A-D7DA-75E2612206B1}"/>
              </a:ext>
            </a:extLst>
          </p:cNvPr>
          <p:cNvSpPr/>
          <p:nvPr/>
        </p:nvSpPr>
        <p:spPr>
          <a:xfrm>
            <a:off x="5723386" y="2041033"/>
            <a:ext cx="5695728" cy="368706"/>
          </a:xfrm>
          <a:prstGeom prst="roundRect">
            <a:avLst>
              <a:gd name="adj" fmla="val 21200"/>
            </a:avLst>
          </a:prstGeom>
          <a:solidFill>
            <a:srgbClr val="0055BB"/>
          </a:solidFill>
          <a:ln w="38100">
            <a:solidFill>
              <a:srgbClr val="0055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bg1"/>
                </a:solidFill>
                <a:latin typeface="Montserrat" pitchFamily="2" charset="0"/>
              </a:rPr>
              <a:t>Генерация фиктивного трафика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9DD7E5C-B2F5-0C2F-1817-71DF2D1855DB}"/>
              </a:ext>
            </a:extLst>
          </p:cNvPr>
          <p:cNvSpPr txBox="1"/>
          <p:nvPr/>
        </p:nvSpPr>
        <p:spPr>
          <a:xfrm>
            <a:off x="612831" y="2918933"/>
            <a:ext cx="114735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1600" b="1" i="0" u="none" strike="noStrike" dirty="0">
                <a:solidFill>
                  <a:srgbClr val="000000"/>
                </a:solidFill>
                <a:effectLst/>
                <a:latin typeface="Montserrat" pitchFamily="2" charset="0"/>
              </a:rPr>
              <a:t>Приняты следующие допущения для эффективной оценки пропускной способности скрытого канала: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80886068-1798-3BAA-42D5-373CC9D8DAB8}"/>
              </a:ext>
            </a:extLst>
          </p:cNvPr>
          <p:cNvSpPr/>
          <p:nvPr/>
        </p:nvSpPr>
        <p:spPr>
          <a:xfrm>
            <a:off x="625657" y="3744686"/>
            <a:ext cx="5295630" cy="1124769"/>
          </a:xfrm>
          <a:prstGeom prst="rect">
            <a:avLst/>
          </a:prstGeom>
          <a:solidFill>
            <a:schemeClr val="bg1"/>
          </a:solidFill>
          <a:ln w="38100">
            <a:solidFill>
              <a:srgbClr val="0055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727076BD-1F67-11DC-33D3-F01CBE92F099}"/>
              </a:ext>
            </a:extLst>
          </p:cNvPr>
          <p:cNvSpPr/>
          <p:nvPr/>
        </p:nvSpPr>
        <p:spPr>
          <a:xfrm>
            <a:off x="6291942" y="3744686"/>
            <a:ext cx="5249500" cy="1124769"/>
          </a:xfrm>
          <a:prstGeom prst="rect">
            <a:avLst/>
          </a:prstGeom>
          <a:solidFill>
            <a:schemeClr val="bg1"/>
          </a:solidFill>
          <a:ln w="38100">
            <a:solidFill>
              <a:srgbClr val="0055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4856AA55-B9AA-5C41-94E9-78D101169506}"/>
              </a:ext>
            </a:extLst>
          </p:cNvPr>
          <p:cNvSpPr/>
          <p:nvPr/>
        </p:nvSpPr>
        <p:spPr>
          <a:xfrm>
            <a:off x="625657" y="5116810"/>
            <a:ext cx="5295630" cy="1124769"/>
          </a:xfrm>
          <a:prstGeom prst="rect">
            <a:avLst/>
          </a:prstGeom>
          <a:solidFill>
            <a:schemeClr val="bg1"/>
          </a:solidFill>
          <a:ln w="38100">
            <a:solidFill>
              <a:srgbClr val="0055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22CD79DB-7DEB-2931-E369-5F32B0253B3D}"/>
              </a:ext>
            </a:extLst>
          </p:cNvPr>
          <p:cNvSpPr/>
          <p:nvPr/>
        </p:nvSpPr>
        <p:spPr>
          <a:xfrm>
            <a:off x="6268878" y="5116810"/>
            <a:ext cx="5295629" cy="1124769"/>
          </a:xfrm>
          <a:prstGeom prst="rect">
            <a:avLst/>
          </a:prstGeom>
          <a:solidFill>
            <a:schemeClr val="bg1"/>
          </a:solidFill>
          <a:ln w="38100">
            <a:solidFill>
              <a:srgbClr val="0055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C46E027-9524-7321-8909-487CC4AE37B2}"/>
              </a:ext>
            </a:extLst>
          </p:cNvPr>
          <p:cNvSpPr txBox="1"/>
          <p:nvPr/>
        </p:nvSpPr>
        <p:spPr>
          <a:xfrm>
            <a:off x="772886" y="3781670"/>
            <a:ext cx="2759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55BB"/>
                </a:solidFill>
                <a:latin typeface="Montserrat" pitchFamily="2" charset="0"/>
              </a:rPr>
              <a:t>Характеристики сети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447316C-DD78-E682-975D-BA1A8839A7BC}"/>
              </a:ext>
            </a:extLst>
          </p:cNvPr>
          <p:cNvSpPr txBox="1"/>
          <p:nvPr/>
        </p:nvSpPr>
        <p:spPr>
          <a:xfrm>
            <a:off x="772885" y="5189824"/>
            <a:ext cx="3422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55BB"/>
                </a:solidFill>
                <a:latin typeface="Montserrat" pitchFamily="2" charset="0"/>
              </a:rPr>
              <a:t>Динамические параметры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F190192-2B2C-0278-7277-CE9F27639E39}"/>
              </a:ext>
            </a:extLst>
          </p:cNvPr>
          <p:cNvSpPr txBox="1"/>
          <p:nvPr/>
        </p:nvSpPr>
        <p:spPr>
          <a:xfrm>
            <a:off x="6413703" y="3781670"/>
            <a:ext cx="3523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55BB"/>
                </a:solidFill>
                <a:latin typeface="Montserrat" pitchFamily="2" charset="0"/>
              </a:rPr>
              <a:t>Статистические параметры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6196337-321C-517A-8470-B4CB93BFABAD}"/>
              </a:ext>
            </a:extLst>
          </p:cNvPr>
          <p:cNvSpPr txBox="1"/>
          <p:nvPr/>
        </p:nvSpPr>
        <p:spPr>
          <a:xfrm>
            <a:off x="6413703" y="5189824"/>
            <a:ext cx="290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55BB"/>
                </a:solidFill>
                <a:latin typeface="Montserrat" pitchFamily="2" charset="0"/>
              </a:rPr>
              <a:t>Предельное значение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4945861-D747-1DA0-50C1-7EFE890EA08F}"/>
              </a:ext>
            </a:extLst>
          </p:cNvPr>
          <p:cNvSpPr txBox="1"/>
          <p:nvPr/>
        </p:nvSpPr>
        <p:spPr>
          <a:xfrm>
            <a:off x="751021" y="4140946"/>
            <a:ext cx="5249500" cy="6106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1400" dirty="0">
                <a:latin typeface="Montserrat" pitchFamily="2" charset="0"/>
              </a:rPr>
              <a:t>Нарушителю известны все характеристики сети, </a:t>
            </a:r>
          </a:p>
          <a:p>
            <a:pPr>
              <a:lnSpc>
                <a:spcPct val="80000"/>
              </a:lnSpc>
            </a:pPr>
            <a:r>
              <a:rPr lang="ru-RU" sz="1400" dirty="0">
                <a:latin typeface="Montserrat" pitchFamily="2" charset="0"/>
              </a:rPr>
              <a:t>в которой предполагается построение скрытого канала</a:t>
            </a:r>
            <a:r>
              <a:rPr lang="ru-RU" sz="1400" dirty="0">
                <a:effectLst/>
                <a:latin typeface="Montserrat" pitchFamily="2" charset="0"/>
              </a:rPr>
              <a:t> </a:t>
            </a:r>
            <a:endParaRPr lang="ru-RU" sz="1400" dirty="0">
              <a:latin typeface="Montserrat" pitchFamily="2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D4BC13F-A988-3853-AB5C-4322AD0BE513}"/>
              </a:ext>
            </a:extLst>
          </p:cNvPr>
          <p:cNvSpPr txBox="1"/>
          <p:nvPr/>
        </p:nvSpPr>
        <p:spPr>
          <a:xfrm>
            <a:off x="6413702" y="4161584"/>
            <a:ext cx="5249500" cy="438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1400" dirty="0">
                <a:latin typeface="Montserrat" pitchFamily="2" charset="0"/>
              </a:rPr>
              <a:t>Нарушителю известны значения всех статических параметров метода противодействия</a:t>
            </a:r>
            <a:r>
              <a:rPr lang="ru-RU" sz="1400" dirty="0">
                <a:effectLst/>
                <a:latin typeface="Montserrat" pitchFamily="2" charset="0"/>
              </a:rPr>
              <a:t> </a:t>
            </a:r>
            <a:endParaRPr lang="ru-RU" sz="1400" dirty="0">
              <a:latin typeface="Montserrat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3B954E2-72E9-BEFF-7F13-528502BC4A91}"/>
              </a:ext>
            </a:extLst>
          </p:cNvPr>
          <p:cNvSpPr txBox="1"/>
          <p:nvPr/>
        </p:nvSpPr>
        <p:spPr>
          <a:xfrm>
            <a:off x="751021" y="5559156"/>
            <a:ext cx="5293227" cy="438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1400" dirty="0">
                <a:latin typeface="Montserrat" pitchFamily="2" charset="0"/>
              </a:rPr>
              <a:t>Нарушителю неизвестны значения динамических параметров метода противодействия</a:t>
            </a:r>
            <a:r>
              <a:rPr lang="ru-RU" sz="1400" dirty="0">
                <a:effectLst/>
                <a:latin typeface="Montserrat" pitchFamily="2" charset="0"/>
              </a:rPr>
              <a:t> </a:t>
            </a:r>
            <a:endParaRPr lang="ru-RU" sz="1400" dirty="0">
              <a:latin typeface="Montserrat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9F4D29-92C9-7D42-3A5B-8F16B09C177C}"/>
              </a:ext>
            </a:extLst>
          </p:cNvPr>
          <p:cNvSpPr txBox="1"/>
          <p:nvPr/>
        </p:nvSpPr>
        <p:spPr>
          <a:xfrm>
            <a:off x="6413702" y="5559156"/>
            <a:ext cx="5249500" cy="438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1400" dirty="0">
                <a:latin typeface="Montserrat" pitchFamily="2" charset="0"/>
              </a:rPr>
              <a:t>Установлено предельное значение допустимой пропускной способности скрытого канала</a:t>
            </a:r>
            <a:r>
              <a:rPr lang="ru-RU" sz="1400" dirty="0">
                <a:effectLst/>
                <a:latin typeface="Montserrat" pitchFamily="2" charset="0"/>
              </a:rPr>
              <a:t> </a:t>
            </a:r>
            <a:endParaRPr lang="ru-RU" sz="1400" dirty="0">
              <a:latin typeface="Montserrat" pitchFamily="2" charset="0"/>
            </a:endParaRPr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50A257CF-A95C-390E-BCEC-6520B550F9D2}"/>
              </a:ext>
            </a:extLst>
          </p:cNvPr>
          <p:cNvCxnSpPr>
            <a:cxnSpLocks/>
          </p:cNvCxnSpPr>
          <p:nvPr/>
        </p:nvCxnSpPr>
        <p:spPr>
          <a:xfrm>
            <a:off x="-104380" y="2776250"/>
            <a:ext cx="127465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743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102E2-6294-1A13-59BB-440ED3049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903E449-B403-4F04-723F-C87826846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572" y="143658"/>
            <a:ext cx="9173513" cy="954107"/>
          </a:xfrm>
        </p:spPr>
        <p:txBody>
          <a:bodyPr/>
          <a:lstStyle/>
          <a:p>
            <a:r>
              <a:rPr lang="ru-RU" dirty="0"/>
              <a:t>Факторы, влияющие на оценку пропускной способности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8AB790-6223-D55C-E2A6-79B96D7BC0DD}"/>
              </a:ext>
            </a:extLst>
          </p:cNvPr>
          <p:cNvSpPr txBox="1"/>
          <p:nvPr/>
        </p:nvSpPr>
        <p:spPr>
          <a:xfrm>
            <a:off x="650262" y="1395654"/>
            <a:ext cx="111669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1600" b="0" i="0" u="none" strike="noStrike" dirty="0">
                <a:solidFill>
                  <a:srgbClr val="000000"/>
                </a:solidFill>
                <a:effectLst/>
                <a:latin typeface="Montserrat" pitchFamily="2" charset="0"/>
              </a:rPr>
              <a:t>Для разработки методики анализа и оценки пропускной способности скрытых каналов в условиях противодействия необходимо определить факторы, оказывающие влияние на определение их предельной пропускной способности.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758F328-424F-7531-45AF-404591EA6FA9}"/>
              </a:ext>
            </a:extLst>
          </p:cNvPr>
          <p:cNvSpPr/>
          <p:nvPr/>
        </p:nvSpPr>
        <p:spPr>
          <a:xfrm>
            <a:off x="722570" y="2411317"/>
            <a:ext cx="10746860" cy="1124769"/>
          </a:xfrm>
          <a:prstGeom prst="rect">
            <a:avLst/>
          </a:prstGeom>
          <a:solidFill>
            <a:schemeClr val="bg1"/>
          </a:solidFill>
          <a:ln w="38100">
            <a:solidFill>
              <a:srgbClr val="0055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14507ED-61CB-A95F-E2CE-93ED443AF984}"/>
              </a:ext>
            </a:extLst>
          </p:cNvPr>
          <p:cNvSpPr/>
          <p:nvPr/>
        </p:nvSpPr>
        <p:spPr>
          <a:xfrm>
            <a:off x="722570" y="3806291"/>
            <a:ext cx="10746860" cy="1124769"/>
          </a:xfrm>
          <a:prstGeom prst="rect">
            <a:avLst/>
          </a:prstGeom>
          <a:solidFill>
            <a:schemeClr val="bg1"/>
          </a:solidFill>
          <a:ln w="38100">
            <a:solidFill>
              <a:srgbClr val="0055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DE6923C-56F0-CFA6-6675-8E37729F5469}"/>
              </a:ext>
            </a:extLst>
          </p:cNvPr>
          <p:cNvSpPr/>
          <p:nvPr/>
        </p:nvSpPr>
        <p:spPr>
          <a:xfrm>
            <a:off x="722570" y="5201265"/>
            <a:ext cx="10746860" cy="1124769"/>
          </a:xfrm>
          <a:prstGeom prst="rect">
            <a:avLst/>
          </a:prstGeom>
          <a:solidFill>
            <a:schemeClr val="bg1"/>
          </a:solidFill>
          <a:ln w="38100">
            <a:solidFill>
              <a:srgbClr val="0055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0458A5-92E1-C74B-0AC9-1797385E5ABE}"/>
              </a:ext>
            </a:extLst>
          </p:cNvPr>
          <p:cNvSpPr txBox="1"/>
          <p:nvPr/>
        </p:nvSpPr>
        <p:spPr>
          <a:xfrm>
            <a:off x="833782" y="2552431"/>
            <a:ext cx="4245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55BB"/>
                </a:solidFill>
                <a:latin typeface="Montserrat" pitchFamily="2" charset="0"/>
              </a:rPr>
              <a:t>Возможности агента нарушителя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18A514-D12D-1811-BD0F-DBCD2E7DCEED}"/>
              </a:ext>
            </a:extLst>
          </p:cNvPr>
          <p:cNvSpPr txBox="1"/>
          <p:nvPr/>
        </p:nvSpPr>
        <p:spPr>
          <a:xfrm>
            <a:off x="833782" y="3944005"/>
            <a:ext cx="4953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55BB"/>
                </a:solidFill>
                <a:latin typeface="Montserrat" pitchFamily="2" charset="0"/>
              </a:rPr>
              <a:t>Уровень ошибок при передаче данных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0E5C43-D185-17DA-2A0E-D843312ED970}"/>
              </a:ext>
            </a:extLst>
          </p:cNvPr>
          <p:cNvSpPr txBox="1"/>
          <p:nvPr/>
        </p:nvSpPr>
        <p:spPr>
          <a:xfrm>
            <a:off x="833781" y="5305418"/>
            <a:ext cx="7010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55BB"/>
                </a:solidFill>
                <a:latin typeface="Montserrat" pitchFamily="2" charset="0"/>
              </a:rPr>
              <a:t>Длина передаваемого пакета и временной промежуток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63CD19-FFB9-6BE4-AA92-A8E6D0C51EBA}"/>
              </a:ext>
            </a:extLst>
          </p:cNvPr>
          <p:cNvSpPr txBox="1"/>
          <p:nvPr/>
        </p:nvSpPr>
        <p:spPr>
          <a:xfrm>
            <a:off x="833781" y="2867375"/>
            <a:ext cx="10524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Montserrat" pitchFamily="2" charset="0"/>
              </a:rPr>
              <a:t>Определение возможностей агента нарушителя, необходимых для организации и построения потенциального скрытого канала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D37DB2-4303-86C8-6C2B-4D8C1032BF5B}"/>
              </a:ext>
            </a:extLst>
          </p:cNvPr>
          <p:cNvSpPr txBox="1"/>
          <p:nvPr/>
        </p:nvSpPr>
        <p:spPr>
          <a:xfrm>
            <a:off x="833781" y="4279776"/>
            <a:ext cx="108333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1400" b="0" i="0" u="none" strike="noStrike" dirty="0">
                <a:solidFill>
                  <a:srgbClr val="000000"/>
                </a:solidFill>
                <a:effectLst/>
                <a:latin typeface="Montserrat" pitchFamily="2" charset="0"/>
              </a:rPr>
              <a:t>Уровень ошибок при передаче данных по скрытому каналу, так как возможно понижение пропускной способности канала для поддержания высокой точности передачи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07CF8BA-1674-2CE1-420F-0E92C364EB4A}"/>
              </a:ext>
            </a:extLst>
          </p:cNvPr>
          <p:cNvSpPr txBox="1"/>
          <p:nvPr/>
        </p:nvSpPr>
        <p:spPr>
          <a:xfrm>
            <a:off x="833781" y="5674750"/>
            <a:ext cx="109834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0" i="0" u="none" strike="noStrike" dirty="0">
                <a:solidFill>
                  <a:srgbClr val="000000"/>
                </a:solidFill>
                <a:effectLst/>
                <a:latin typeface="Montserrat" pitchFamily="2" charset="0"/>
              </a:rPr>
              <a:t>Длина передаваемого сообщения и временной промежуток, в течение которого его передача является актуальной. </a:t>
            </a:r>
            <a:endParaRPr lang="ru-RU" sz="1400" dirty="0">
              <a:latin typeface="Montserra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344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8B05B-3C9D-7CA3-6FA9-235C1B901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Рисунок 56">
            <a:extLst>
              <a:ext uri="{FF2B5EF4-FFF2-40B4-BE49-F238E27FC236}">
                <a16:creationId xmlns:a16="http://schemas.microsoft.com/office/drawing/2014/main" id="{752D1F80-FDE8-D6FD-91C7-188EFDB6366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785" r="5438"/>
          <a:stretch>
            <a:fillRect/>
          </a:stretch>
        </p:blipFill>
        <p:spPr>
          <a:xfrm>
            <a:off x="6303548" y="1991322"/>
            <a:ext cx="5464524" cy="4578433"/>
          </a:xfrm>
          <a:prstGeom prst="rect">
            <a:avLst/>
          </a:prstGeom>
        </p:spPr>
      </p:pic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9F090E9E-B6EE-1A0D-295E-25E0DA930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572" y="143658"/>
            <a:ext cx="9173513" cy="954107"/>
          </a:xfrm>
        </p:spPr>
        <p:txBody>
          <a:bodyPr/>
          <a:lstStyle/>
          <a:p>
            <a:r>
              <a:rPr lang="ru-RU" dirty="0"/>
              <a:t>Методика оценки пропускной способности скрытых каналов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2D6B75-6AF6-3E3A-F920-643C58D9D784}"/>
              </a:ext>
            </a:extLst>
          </p:cNvPr>
          <p:cNvSpPr txBox="1"/>
          <p:nvPr/>
        </p:nvSpPr>
        <p:spPr>
          <a:xfrm>
            <a:off x="559572" y="1507734"/>
            <a:ext cx="532888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0" u="none" strike="noStrike" dirty="0">
                <a:solidFill>
                  <a:srgbClr val="0055BB"/>
                </a:solidFill>
                <a:effectLst/>
                <a:latin typeface="Montserrat" pitchFamily="2" charset="0"/>
              </a:rPr>
              <a:t>Ц</a:t>
            </a:r>
            <a:r>
              <a:rPr lang="ru-RU" b="1" dirty="0">
                <a:solidFill>
                  <a:srgbClr val="0055BB"/>
                </a:solidFill>
                <a:latin typeface="Montserrat" pitchFamily="2" charset="0"/>
              </a:rPr>
              <a:t>ЕЛЬ</a:t>
            </a:r>
            <a:r>
              <a:rPr lang="ru-RU" b="1" i="0" u="none" strike="noStrike" dirty="0">
                <a:solidFill>
                  <a:srgbClr val="0055BB"/>
                </a:solidFill>
                <a:effectLst/>
                <a:latin typeface="Montserrat" pitchFamily="2" charset="0"/>
              </a:rPr>
              <a:t>: </a:t>
            </a:r>
            <a:r>
              <a:rPr lang="ru-RU" b="0" i="0" u="none" strike="noStrike" dirty="0">
                <a:solidFill>
                  <a:srgbClr val="0F1115"/>
                </a:solidFill>
                <a:effectLst/>
                <a:latin typeface="Montserrat" pitchFamily="2" charset="0"/>
              </a:rPr>
              <a:t>Найти остаточную </a:t>
            </a:r>
            <a:r>
              <a:rPr lang="ru-RU" dirty="0">
                <a:solidFill>
                  <a:srgbClr val="0F1115"/>
                </a:solidFill>
                <a:latin typeface="Montserrat" pitchFamily="2" charset="0"/>
              </a:rPr>
              <a:t>п</a:t>
            </a:r>
            <a:r>
              <a:rPr lang="ru-RU" b="0" i="0" u="none" strike="noStrike" dirty="0">
                <a:solidFill>
                  <a:srgbClr val="0F1115"/>
                </a:solidFill>
                <a:effectLst/>
                <a:latin typeface="Montserrat" pitchFamily="2" charset="0"/>
              </a:rPr>
              <a:t>ропускную способность скрытого канала в условиях противодействия</a:t>
            </a:r>
            <a:endParaRPr lang="ru-RU" dirty="0">
              <a:latin typeface="Montserrat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D045484-28FE-3FE0-C6A9-043A7D7C0EFA}"/>
              </a:ext>
            </a:extLst>
          </p:cNvPr>
          <p:cNvSpPr txBox="1"/>
          <p:nvPr/>
        </p:nvSpPr>
        <p:spPr>
          <a:xfrm>
            <a:off x="559540" y="2656367"/>
            <a:ext cx="66496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0" u="none" strike="noStrike" dirty="0">
                <a:effectLst/>
                <a:latin typeface="Montserrat" pitchFamily="2" charset="0"/>
              </a:rPr>
              <a:t>Информационно-теоретический подход</a:t>
            </a:r>
            <a:r>
              <a:rPr lang="ru-RU" b="1" dirty="0">
                <a:latin typeface="Montserrat" pitchFamily="2" charset="0"/>
              </a:rPr>
              <a:t>:</a:t>
            </a:r>
            <a:endParaRPr lang="ru-RU" dirty="0">
              <a:latin typeface="Montserrat" pitchFamily="2" charset="0"/>
            </a:endParaRPr>
          </a:p>
        </p:txBody>
      </p:sp>
      <p:sp>
        <p:nvSpPr>
          <p:cNvPr id="62" name="Rectangle 2">
            <a:extLst>
              <a:ext uri="{FF2B5EF4-FFF2-40B4-BE49-F238E27FC236}">
                <a16:creationId xmlns:a16="http://schemas.microsoft.com/office/drawing/2014/main" id="{C6493153-4FD6-0346-5F09-49CFC7D19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347" y="3546525"/>
            <a:ext cx="17173358" cy="48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83CFB45A-9F0E-D98C-398A-13DA40252CEC}"/>
                  </a:ext>
                </a:extLst>
              </p:cNvPr>
              <p:cNvSpPr txBox="1"/>
              <p:nvPr/>
            </p:nvSpPr>
            <p:spPr>
              <a:xfrm>
                <a:off x="1855304" y="3212408"/>
                <a:ext cx="2178545" cy="6544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a:rPr lang="ru-RU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2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l-GR" sz="2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𝐼</m:t>
                                  </m:r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83CFB45A-9F0E-D98C-398A-13DA40252C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5304" y="3212408"/>
                <a:ext cx="2178545" cy="654475"/>
              </a:xfrm>
              <a:prstGeom prst="rect">
                <a:avLst/>
              </a:prstGeom>
              <a:blipFill>
                <a:blip r:embed="rId4"/>
                <a:stretch>
                  <a:fillRect l="-578" t="-5660" b="-5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6" name="Прямая соединительная линия 65">
            <a:extLst>
              <a:ext uri="{FF2B5EF4-FFF2-40B4-BE49-F238E27FC236}">
                <a16:creationId xmlns:a16="http://schemas.microsoft.com/office/drawing/2014/main" id="{83561D5F-762C-BB82-3714-845E2F03450B}"/>
              </a:ext>
            </a:extLst>
          </p:cNvPr>
          <p:cNvCxnSpPr>
            <a:cxnSpLocks/>
          </p:cNvCxnSpPr>
          <p:nvPr/>
        </p:nvCxnSpPr>
        <p:spPr>
          <a:xfrm>
            <a:off x="6096000" y="1186848"/>
            <a:ext cx="0" cy="580688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74A617AE-267A-7EDA-0277-C3D838873212}"/>
                  </a:ext>
                </a:extLst>
              </p:cNvPr>
              <p:cNvSpPr txBox="1"/>
              <p:nvPr/>
            </p:nvSpPr>
            <p:spPr>
              <a:xfrm>
                <a:off x="743841" y="4807584"/>
                <a:ext cx="80246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74A617AE-267A-7EDA-0277-C3D8388732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841" y="4807584"/>
                <a:ext cx="802464" cy="307777"/>
              </a:xfrm>
              <a:prstGeom prst="rect">
                <a:avLst/>
              </a:prstGeom>
              <a:blipFill>
                <a:blip r:embed="rId5"/>
                <a:stretch>
                  <a:fillRect l="-6250" r="-10938" b="-32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2FCDAE86-37B8-7EFD-76FE-99A01D99D79E}"/>
                  </a:ext>
                </a:extLst>
              </p:cNvPr>
              <p:cNvSpPr txBox="1"/>
              <p:nvPr/>
            </p:nvSpPr>
            <p:spPr>
              <a:xfrm>
                <a:off x="1235192" y="4203058"/>
                <a:ext cx="23243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2FCDAE86-37B8-7EFD-76FE-99A01D99D7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5192" y="4203058"/>
                <a:ext cx="232435" cy="307777"/>
              </a:xfrm>
              <a:prstGeom prst="rect">
                <a:avLst/>
              </a:prstGeom>
              <a:blipFill>
                <a:blip r:embed="rId6"/>
                <a:stretch>
                  <a:fillRect l="-26316" r="-26316" b="-38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B21715D-CD48-BC54-08E9-06E0B88D6713}"/>
                  </a:ext>
                </a:extLst>
              </p:cNvPr>
              <p:cNvSpPr txBox="1"/>
              <p:nvPr/>
            </p:nvSpPr>
            <p:spPr>
              <a:xfrm>
                <a:off x="1171168" y="5915984"/>
                <a:ext cx="18024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B21715D-CD48-BC54-08E9-06E0B88D67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1168" y="5915984"/>
                <a:ext cx="180242" cy="307777"/>
              </a:xfrm>
              <a:prstGeom prst="rect">
                <a:avLst/>
              </a:prstGeom>
              <a:blipFill>
                <a:blip r:embed="rId7"/>
                <a:stretch>
                  <a:fillRect l="-20000" r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Box 72">
            <a:extLst>
              <a:ext uri="{FF2B5EF4-FFF2-40B4-BE49-F238E27FC236}">
                <a16:creationId xmlns:a16="http://schemas.microsoft.com/office/drawing/2014/main" id="{43E1F5A6-7C23-CDBF-B8F7-D53E0C689D62}"/>
              </a:ext>
            </a:extLst>
          </p:cNvPr>
          <p:cNvSpPr txBox="1"/>
          <p:nvPr/>
        </p:nvSpPr>
        <p:spPr>
          <a:xfrm>
            <a:off x="1504679" y="4811671"/>
            <a:ext cx="43479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Montserrat" pitchFamily="2" charset="0"/>
              </a:rPr>
              <a:t>- взаимная информация случайных величин, описывающих входные и выходные характеристики скрытого канала соответственно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8EF129B-A2C8-82D5-A0B6-85896D47A2BE}"/>
              </a:ext>
            </a:extLst>
          </p:cNvPr>
          <p:cNvSpPr txBox="1"/>
          <p:nvPr/>
        </p:nvSpPr>
        <p:spPr>
          <a:xfrm>
            <a:off x="1504679" y="5908641"/>
            <a:ext cx="429823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- среднее время передачи пакета</a:t>
            </a:r>
            <a:r>
              <a:rPr lang="ru-RU" sz="1600" dirty="0">
                <a:effectLst/>
                <a:latin typeface="Montserrat" pitchFamily="2" charset="0"/>
              </a:rPr>
              <a:t> </a:t>
            </a:r>
            <a:endParaRPr lang="ru-RU" sz="1600" dirty="0">
              <a:latin typeface="Montserrat" pitchFamily="2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296D4C1-E85C-E7A0-6EB9-27671BD4FD1C}"/>
              </a:ext>
            </a:extLst>
          </p:cNvPr>
          <p:cNvSpPr txBox="1"/>
          <p:nvPr/>
        </p:nvSpPr>
        <p:spPr>
          <a:xfrm>
            <a:off x="1504679" y="4172280"/>
            <a:ext cx="4699173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-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множество значений параметров скрытого канала</a:t>
            </a:r>
            <a:r>
              <a:rPr lang="ru-RU" sz="1600" dirty="0">
                <a:effectLst/>
                <a:latin typeface="Montserrat" pitchFamily="2" charset="0"/>
              </a:rPr>
              <a:t> </a:t>
            </a:r>
            <a:endParaRPr lang="ru-RU" sz="1600" dirty="0">
              <a:latin typeface="Montserrat" pitchFamily="2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72B959D-4823-BAB2-19FB-0CF6AFD7E969}"/>
              </a:ext>
            </a:extLst>
          </p:cNvPr>
          <p:cNvSpPr txBox="1"/>
          <p:nvPr/>
        </p:nvSpPr>
        <p:spPr>
          <a:xfrm>
            <a:off x="3978121" y="3409281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Montserrat" pitchFamily="2" charset="0"/>
              </a:rPr>
              <a:t>, где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28E54BE-39BD-A784-AF45-305A1AF18AC8}"/>
              </a:ext>
            </a:extLst>
          </p:cNvPr>
          <p:cNvSpPr txBox="1"/>
          <p:nvPr/>
        </p:nvSpPr>
        <p:spPr>
          <a:xfrm>
            <a:off x="6303548" y="1434709"/>
            <a:ext cx="4049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Montserrat" pitchFamily="2" charset="0"/>
              </a:rPr>
              <a:t>Этапы предлагаемой методики:</a:t>
            </a:r>
          </a:p>
        </p:txBody>
      </p:sp>
    </p:spTree>
    <p:extLst>
      <p:ext uri="{BB962C8B-B14F-4D97-AF65-F5344CB8AC3E}">
        <p14:creationId xmlns:p14="http://schemas.microsoft.com/office/powerpoint/2010/main" val="3614565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41F79-47EA-9EE5-5870-B6829A0BE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6539654F-63E0-3CC8-DEB1-0367FCA9F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572" y="359101"/>
            <a:ext cx="9173513" cy="523220"/>
          </a:xfrm>
        </p:spPr>
        <p:txBody>
          <a:bodyPr/>
          <a:lstStyle/>
          <a:p>
            <a:r>
              <a:rPr lang="ru-RU" dirty="0"/>
              <a:t>Заключение</a:t>
            </a:r>
          </a:p>
        </p:txBody>
      </p:sp>
      <p:sp>
        <p:nvSpPr>
          <p:cNvPr id="62" name="Rectangle 2">
            <a:extLst>
              <a:ext uri="{FF2B5EF4-FFF2-40B4-BE49-F238E27FC236}">
                <a16:creationId xmlns:a16="http://schemas.microsoft.com/office/drawing/2014/main" id="{6A886FD5-0DF8-BC5B-701D-D7D8C600E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347" y="3546525"/>
            <a:ext cx="17173358" cy="48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3529D3-1236-230D-DE2A-C4ADF5806688}"/>
              </a:ext>
            </a:extLst>
          </p:cNvPr>
          <p:cNvSpPr txBox="1"/>
          <p:nvPr/>
        </p:nvSpPr>
        <p:spPr>
          <a:xfrm>
            <a:off x="461348" y="1457353"/>
            <a:ext cx="112870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b="1" dirty="0">
                <a:solidFill>
                  <a:srgbClr val="000000"/>
                </a:solidFill>
                <a:latin typeface="Montserrat" pitchFamily="2" charset="0"/>
                <a:ea typeface="Times New Roman" panose="02020603050405020304" pitchFamily="18" charset="0"/>
              </a:rPr>
              <a:t>П</a:t>
            </a:r>
            <a:r>
              <a:rPr lang="ru-RU" sz="1800" b="1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ротиводействие утечке информации по скрытым каналам является эффективным, если выполнены следующие условия:</a:t>
            </a:r>
            <a:endParaRPr lang="ru-RU" sz="1600" b="1" dirty="0">
              <a:effectLst/>
              <a:latin typeface="Montserrat" pitchFamily="2" charset="0"/>
              <a:ea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8C31AB9B-2B36-073E-F539-FACC16967A1C}"/>
              </a:ext>
            </a:extLst>
          </p:cNvPr>
          <p:cNvSpPr/>
          <p:nvPr/>
        </p:nvSpPr>
        <p:spPr>
          <a:xfrm>
            <a:off x="581290" y="2178895"/>
            <a:ext cx="11014894" cy="836383"/>
          </a:xfrm>
          <a:prstGeom prst="roundRect">
            <a:avLst>
              <a:gd name="adj" fmla="val 0"/>
            </a:avLst>
          </a:prstGeom>
          <a:noFill/>
          <a:ln w="38100">
            <a:solidFill>
              <a:srgbClr val="0055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8D053C96-6786-5EDA-621E-3D4BBA9D6087}"/>
              </a:ext>
            </a:extLst>
          </p:cNvPr>
          <p:cNvSpPr/>
          <p:nvPr/>
        </p:nvSpPr>
        <p:spPr>
          <a:xfrm>
            <a:off x="581290" y="3213481"/>
            <a:ext cx="11014894" cy="830997"/>
          </a:xfrm>
          <a:prstGeom prst="roundRect">
            <a:avLst>
              <a:gd name="adj" fmla="val 0"/>
            </a:avLst>
          </a:prstGeom>
          <a:noFill/>
          <a:ln w="38100">
            <a:solidFill>
              <a:srgbClr val="0055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BEF3A3-0048-CFD4-40C9-3C4CF638FD63}"/>
              </a:ext>
            </a:extLst>
          </p:cNvPr>
          <p:cNvSpPr txBox="1"/>
          <p:nvPr/>
        </p:nvSpPr>
        <p:spPr>
          <a:xfrm>
            <a:off x="1882340" y="2184281"/>
            <a:ext cx="97138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  <a:latin typeface="Montserrat" pitchFamily="2" charset="0"/>
                <a:ea typeface="Times New Roman" panose="02020603050405020304" pitchFamily="18" charset="0"/>
              </a:rPr>
              <a:t>О</a:t>
            </a:r>
            <a:r>
              <a:rPr lang="ru-RU" sz="16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пределены значения статических параметров метода противодействия, при которых значение остаточной пропускной способности скрытого канала не превышает заданного предельного</a:t>
            </a:r>
            <a:r>
              <a:rPr lang="ru-RU" sz="1600" dirty="0">
                <a:effectLst/>
                <a:latin typeface="Montserrat" pitchFamily="2" charset="0"/>
              </a:rPr>
              <a:t> </a:t>
            </a:r>
            <a:endParaRPr lang="ru-RU" sz="1600" dirty="0">
              <a:latin typeface="Montserrat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7D1C42-544C-93C1-B769-1F97C9DD9F8A}"/>
              </a:ext>
            </a:extLst>
          </p:cNvPr>
          <p:cNvSpPr txBox="1"/>
          <p:nvPr/>
        </p:nvSpPr>
        <p:spPr>
          <a:xfrm>
            <a:off x="1882340" y="3213481"/>
            <a:ext cx="97138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  <a:latin typeface="Montserrat" pitchFamily="2" charset="0"/>
                <a:ea typeface="Times New Roman" panose="02020603050405020304" pitchFamily="18" charset="0"/>
              </a:rPr>
              <a:t>П</a:t>
            </a:r>
            <a:r>
              <a:rPr lang="ru-RU" sz="16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ри любом другом выборе значений статических параметров метода противодействия, либо значение пропускной способности потенциального скрытого канала превышает предельное, либо понижается эффективная пропускная способность канала связи</a:t>
            </a:r>
            <a:r>
              <a:rPr lang="ru-RU" sz="1600" dirty="0">
                <a:effectLst/>
                <a:latin typeface="Montserrat" pitchFamily="2" charset="0"/>
              </a:rPr>
              <a:t> </a:t>
            </a:r>
            <a:endParaRPr lang="ru-RU" sz="1600" dirty="0">
              <a:latin typeface="Montserrat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972A89-1A41-41C0-8A73-3F582D2D3F29}"/>
              </a:ext>
            </a:extLst>
          </p:cNvPr>
          <p:cNvSpPr txBox="1"/>
          <p:nvPr/>
        </p:nvSpPr>
        <p:spPr>
          <a:xfrm>
            <a:off x="1035287" y="2183329"/>
            <a:ext cx="393056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500" dirty="0">
                <a:solidFill>
                  <a:srgbClr val="0055BB"/>
                </a:solidFill>
                <a:latin typeface="Montserrat" pitchFamily="2" charset="0"/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E75C15-FD57-BF79-B704-54AAFFC3F35E}"/>
              </a:ext>
            </a:extLst>
          </p:cNvPr>
          <p:cNvSpPr txBox="1"/>
          <p:nvPr/>
        </p:nvSpPr>
        <p:spPr>
          <a:xfrm>
            <a:off x="975976" y="3236565"/>
            <a:ext cx="511679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500" dirty="0">
                <a:solidFill>
                  <a:srgbClr val="0055BB"/>
                </a:solidFill>
                <a:latin typeface="Montserrat" pitchFamily="2" charset="0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B3AF24-8B16-9AAE-2AB9-AEA760C5AD03}"/>
              </a:ext>
            </a:extLst>
          </p:cNvPr>
          <p:cNvSpPr txBox="1"/>
          <p:nvPr/>
        </p:nvSpPr>
        <p:spPr>
          <a:xfrm>
            <a:off x="559572" y="4411000"/>
            <a:ext cx="5381157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ru-RU" b="1" dirty="0">
                <a:solidFill>
                  <a:srgbClr val="0055BB"/>
                </a:solidFill>
                <a:latin typeface="Montserrat" pitchFamily="2" charset="0"/>
              </a:rPr>
              <a:t>ПРЕИМУЩЕСТВА МЕТОДИКИ:</a:t>
            </a:r>
          </a:p>
        </p:txBody>
      </p:sp>
      <p:sp>
        <p:nvSpPr>
          <p:cNvPr id="16" name="Скругленный прямоугольник 15">
            <a:extLst>
              <a:ext uri="{FF2B5EF4-FFF2-40B4-BE49-F238E27FC236}">
                <a16:creationId xmlns:a16="http://schemas.microsoft.com/office/drawing/2014/main" id="{665C5E4E-9389-BF1C-4192-E2849EBDC327}"/>
              </a:ext>
            </a:extLst>
          </p:cNvPr>
          <p:cNvSpPr/>
          <p:nvPr/>
        </p:nvSpPr>
        <p:spPr>
          <a:xfrm>
            <a:off x="588554" y="4891088"/>
            <a:ext cx="4725568" cy="576675"/>
          </a:xfrm>
          <a:prstGeom prst="roundRect">
            <a:avLst>
              <a:gd name="adj" fmla="val 22546"/>
            </a:avLst>
          </a:prstGeom>
          <a:solidFill>
            <a:srgbClr val="0055BB"/>
          </a:solidFill>
          <a:ln w="38100">
            <a:solidFill>
              <a:srgbClr val="0055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latin typeface="Montserrat" pitchFamily="2" charset="0"/>
              </a:rPr>
              <a:t>Ограничение пропускной способности потенциального скрытого канал</a:t>
            </a:r>
            <a:r>
              <a:rPr lang="ru-RU" sz="1600" dirty="0">
                <a:effectLst/>
                <a:latin typeface="Montserrat" pitchFamily="2" charset="0"/>
              </a:rPr>
              <a:t> </a:t>
            </a:r>
            <a:endParaRPr lang="ru-RU" sz="1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:a16="http://schemas.microsoft.com/office/drawing/2014/main" id="{C642113D-4F44-11F4-F412-D41C39BAFA1A}"/>
              </a:ext>
            </a:extLst>
          </p:cNvPr>
          <p:cNvSpPr/>
          <p:nvPr/>
        </p:nvSpPr>
        <p:spPr>
          <a:xfrm>
            <a:off x="588553" y="5624866"/>
            <a:ext cx="4725569" cy="576675"/>
          </a:xfrm>
          <a:prstGeom prst="roundRect">
            <a:avLst>
              <a:gd name="adj" fmla="val 21200"/>
            </a:avLst>
          </a:prstGeom>
          <a:solidFill>
            <a:srgbClr val="0055BB"/>
          </a:solidFill>
          <a:ln w="38100">
            <a:solidFill>
              <a:srgbClr val="0055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latin typeface="Montserrat" pitchFamily="2" charset="0"/>
              </a:rPr>
              <a:t>Минимизация издержек от применения средств противодействия</a:t>
            </a:r>
            <a:endParaRPr lang="ru-RU" sz="1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8370162-D63E-CC89-1659-DFFF22E10D1C}"/>
              </a:ext>
            </a:extLst>
          </p:cNvPr>
          <p:cNvSpPr txBox="1"/>
          <p:nvPr/>
        </p:nvSpPr>
        <p:spPr>
          <a:xfrm>
            <a:off x="6251273" y="4411000"/>
            <a:ext cx="2137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55BB"/>
                </a:solidFill>
                <a:latin typeface="Montserrat" pitchFamily="2" charset="0"/>
              </a:rPr>
              <a:t>ПЕРСПЕКТИВЫ: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AB5A3C-6662-928B-FCE7-6A6680F4C996}"/>
              </a:ext>
            </a:extLst>
          </p:cNvPr>
          <p:cNvSpPr txBox="1"/>
          <p:nvPr/>
        </p:nvSpPr>
        <p:spPr>
          <a:xfrm>
            <a:off x="6251273" y="4780332"/>
            <a:ext cx="549858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1600" b="0" i="0" u="none" strike="noStrike" dirty="0">
                <a:solidFill>
                  <a:srgbClr val="000000"/>
                </a:solidFill>
                <a:effectLst/>
                <a:latin typeface="Montserrat" pitchFamily="2" charset="0"/>
                <a:cs typeface="Times New Roman" panose="02020603050405020304" pitchFamily="18" charset="0"/>
              </a:rPr>
              <a:t>Направлением дальнейших исследований является исследование практических особенностей внедрения предложенной методики с учетом топологии, стека протоколов и других особенностей конкретной сетевой инфраструктуры</a:t>
            </a:r>
          </a:p>
        </p:txBody>
      </p:sp>
    </p:spTree>
    <p:extLst>
      <p:ext uri="{BB962C8B-B14F-4D97-AF65-F5344CB8AC3E}">
        <p14:creationId xmlns:p14="http://schemas.microsoft.com/office/powerpoint/2010/main" val="2828929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70AEA-D5C1-39BB-2B10-D6ED54ED3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780D02C3-A1B8-A6A3-707D-3CF9E9992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572" y="359101"/>
            <a:ext cx="9173513" cy="523220"/>
          </a:xfrm>
        </p:spPr>
        <p:txBody>
          <a:bodyPr/>
          <a:lstStyle/>
          <a:p>
            <a:r>
              <a:rPr lang="ru-RU" dirty="0"/>
              <a:t>Список литературы</a:t>
            </a:r>
          </a:p>
        </p:txBody>
      </p:sp>
      <p:sp>
        <p:nvSpPr>
          <p:cNvPr id="62" name="Rectangle 2">
            <a:extLst>
              <a:ext uri="{FF2B5EF4-FFF2-40B4-BE49-F238E27FC236}">
                <a16:creationId xmlns:a16="http://schemas.microsoft.com/office/drawing/2014/main" id="{E8C5CFBB-0EF7-0982-98A4-8C469FD24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347" y="3546525"/>
            <a:ext cx="17173358" cy="48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75BF7E-6B84-0648-AEB5-E14EB8905FA8}"/>
              </a:ext>
            </a:extLst>
          </p:cNvPr>
          <p:cNvSpPr txBox="1"/>
          <p:nvPr/>
        </p:nvSpPr>
        <p:spPr>
          <a:xfrm>
            <a:off x="559572" y="1420586"/>
            <a:ext cx="11089089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ГОСТ </a:t>
            </a:r>
            <a:r>
              <a:rPr lang="ru-RU" sz="1200" dirty="0" err="1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P</a:t>
            </a:r>
            <a:r>
              <a:rPr lang="ru-RU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 7498-1-99. Информационная технология. Взаимосвязь открытых систем. Базовая эталонная модель. Часть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 1. </a:t>
            </a:r>
            <a:r>
              <a:rPr lang="ru-RU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Базовая модель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 [</a:t>
            </a:r>
            <a:r>
              <a:rPr lang="ru-RU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Текст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]. — </a:t>
            </a:r>
            <a:r>
              <a:rPr lang="ru-RU" sz="1200" dirty="0" err="1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Введ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. 2000-01-01. — </a:t>
            </a:r>
            <a:r>
              <a:rPr lang="ru-RU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М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.: </a:t>
            </a:r>
            <a:r>
              <a:rPr lang="ru-RU" sz="1200" dirty="0" err="1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Стандартинформ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, 2006. — 62 </a:t>
            </a:r>
            <a:r>
              <a:rPr lang="ru-RU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с.</a:t>
            </a:r>
          </a:p>
          <a:p>
            <a:pPr marL="342900" indent="-342900" algn="just">
              <a:buAutoNum type="arabicPeriod"/>
            </a:pPr>
            <a:endParaRPr lang="ru-RU" sz="1200" dirty="0">
              <a:solidFill>
                <a:srgbClr val="000000"/>
              </a:solidFill>
              <a:effectLst/>
              <a:latin typeface="Montserrat" pitchFamily="2" charset="0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1200" dirty="0" err="1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Padlipsky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, M. A. Limitations of end-to-end encryption in secure computer networks [</a:t>
            </a:r>
            <a:r>
              <a:rPr lang="ru-RU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Электронный ресурс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] : Technical report ESD-TR-78-158 / M. A. </a:t>
            </a:r>
            <a:r>
              <a:rPr lang="en-US" sz="1200" dirty="0" err="1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Padlipsky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, D. W. Snow, P. A. Karger. — Massachusetts: The MITRE Corporation, 1978.</a:t>
            </a:r>
            <a:endParaRPr lang="ru-RU" sz="1200" dirty="0">
              <a:solidFill>
                <a:srgbClr val="000000"/>
              </a:solidFill>
              <a:effectLst/>
              <a:latin typeface="Montserrat" pitchFamily="2" charset="0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endParaRPr lang="ru-RU" sz="1200" dirty="0">
              <a:solidFill>
                <a:srgbClr val="000000"/>
              </a:solidFill>
              <a:latin typeface="Montserrat" pitchFamily="2" charset="0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Girling, C. G. Covert channels in LAN’s [</a:t>
            </a:r>
            <a:r>
              <a:rPr lang="ru-RU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Текст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] / C. G. Girling // IEEE Transactions on software engineering. — 1987. — Vol. 13, No. 2. — P. 292–296.</a:t>
            </a:r>
            <a:endParaRPr lang="ru-RU" sz="1200" dirty="0">
              <a:solidFill>
                <a:srgbClr val="000000"/>
              </a:solidFill>
              <a:effectLst/>
              <a:latin typeface="Montserrat" pitchFamily="2" charset="0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endParaRPr lang="ru-RU" sz="1200" dirty="0">
              <a:solidFill>
                <a:srgbClr val="000000"/>
              </a:solidFill>
              <a:latin typeface="Montserrat" pitchFamily="2" charset="0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Handel, T. Hiding data in the OSI network model [</a:t>
            </a:r>
            <a:r>
              <a:rPr lang="ru-RU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Текст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] / T. Handel, M. Sandford // Proceedings of the 1st International Workshop on Information Hiding. — 1996. —P. 23–38.</a:t>
            </a:r>
            <a:endParaRPr lang="ru-RU" sz="1200" dirty="0">
              <a:solidFill>
                <a:srgbClr val="000000"/>
              </a:solidFill>
              <a:effectLst/>
              <a:latin typeface="Montserrat" pitchFamily="2" charset="0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endParaRPr lang="ru-RU" sz="1200" dirty="0">
              <a:solidFill>
                <a:srgbClr val="000000"/>
              </a:solidFill>
              <a:latin typeface="Montserrat" pitchFamily="2" charset="0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Dogu, T. M. Covert information transmission through the use of standard collision resolution algorithms [</a:t>
            </a:r>
            <a:r>
              <a:rPr lang="ru-RU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Текст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] / T. M. Dogu, A. </a:t>
            </a:r>
            <a:r>
              <a:rPr lang="en-US" sz="1200" dirty="0" err="1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Ephremides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 // Proceedings of the 3rd International Workshop on Information Hiding (IH). — 1999. — P. 419–433.</a:t>
            </a:r>
            <a:endParaRPr lang="ru-RU" sz="1200" dirty="0">
              <a:solidFill>
                <a:srgbClr val="000000"/>
              </a:solidFill>
              <a:effectLst/>
              <a:latin typeface="Montserrat" pitchFamily="2" charset="0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endParaRPr lang="ru-RU" sz="1200" dirty="0">
              <a:solidFill>
                <a:srgbClr val="000000"/>
              </a:solidFill>
              <a:latin typeface="Montserrat" pitchFamily="2" charset="0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Li, S. A covert channel in MAC protocols based on splitting algorithms [</a:t>
            </a:r>
            <a:r>
              <a:rPr lang="ru-RU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Текст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] / S. Li, A. </a:t>
            </a:r>
            <a:r>
              <a:rPr lang="en-US" sz="1200" dirty="0" err="1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Ephremides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 // Proceedings of the Wireless Communications and Networking Conference (WCNC). — 2005. — P. 1168–1173. </a:t>
            </a:r>
            <a:endParaRPr lang="ru-RU" sz="1200" dirty="0">
              <a:solidFill>
                <a:srgbClr val="000000"/>
              </a:solidFill>
              <a:effectLst/>
              <a:latin typeface="Montserrat" pitchFamily="2" charset="0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endParaRPr lang="ru-RU" sz="1200" dirty="0">
              <a:solidFill>
                <a:srgbClr val="000000"/>
              </a:solidFill>
              <a:latin typeface="Montserrat" pitchFamily="2" charset="0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Project Loki: ICMP tunneling [</a:t>
            </a:r>
            <a:r>
              <a:rPr lang="ru-RU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Электронный ресурс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] // </a:t>
            </a:r>
            <a:r>
              <a:rPr lang="en-US" sz="1200" dirty="0" err="1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Phrack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 magazine. — 1996. — Vol. 7, No. 49.</a:t>
            </a:r>
            <a:endParaRPr lang="ru-RU" sz="1200" dirty="0">
              <a:solidFill>
                <a:srgbClr val="000000"/>
              </a:solidFill>
              <a:effectLst/>
              <a:latin typeface="Montserrat" pitchFamily="2" charset="0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endParaRPr lang="ru-RU" sz="1200" dirty="0">
              <a:solidFill>
                <a:srgbClr val="000000"/>
              </a:solidFill>
              <a:latin typeface="Montserrat" pitchFamily="2" charset="0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Packet Storm [Электронный ресурс]. — Режим доступа: </a:t>
            </a:r>
            <a:r>
              <a:rPr lang="ru-RU" sz="1200" u="none" strike="noStrike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  <a:hlinkClick r:id="rId3"/>
              </a:rPr>
              <a:t>http://packetstormsecurity.org/groups/s0ftpj/007shell.tgz</a:t>
            </a:r>
            <a:r>
              <a:rPr lang="ru-RU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endParaRPr lang="ru-RU" sz="1200" dirty="0">
              <a:solidFill>
                <a:srgbClr val="000000"/>
              </a:solidFill>
              <a:effectLst/>
              <a:latin typeface="Montserrat" pitchFamily="2" charset="0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  <a:hlinkClick r:id="rId4"/>
              </a:rPr>
              <a:t>Frączek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, W. Hiding information in stream control transmission protocol [</a:t>
            </a:r>
            <a:r>
              <a:rPr lang="ru-RU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Текст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] / W. </a:t>
            </a:r>
            <a:r>
              <a:rPr lang="en-US" sz="1200" u="none" strike="noStrike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  <a:hlinkClick r:id="rId4"/>
              </a:rPr>
              <a:t>Frączek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, W. </a:t>
            </a:r>
            <a:r>
              <a:rPr lang="en-US" sz="1200" dirty="0" err="1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Mazurczyk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, K. </a:t>
            </a:r>
            <a:r>
              <a:rPr lang="en-US" sz="1200" dirty="0" err="1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Szczypiorski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 // Computer Communications. — 2012. — Vol. 35, No. 2. — P. 159–169. </a:t>
            </a:r>
            <a:endParaRPr lang="ru-RU" sz="1200" dirty="0">
              <a:solidFill>
                <a:srgbClr val="000000"/>
              </a:solidFill>
              <a:effectLst/>
              <a:latin typeface="Montserrat" pitchFamily="2" charset="0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endParaRPr lang="ru-RU" sz="1200" dirty="0">
              <a:solidFill>
                <a:srgbClr val="000000"/>
              </a:solidFill>
              <a:latin typeface="Montserrat" pitchFamily="2" charset="0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Nair, A. S. Length based network steganography using UDP protocol [</a:t>
            </a:r>
            <a:r>
              <a:rPr lang="ru-RU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Текст</a:t>
            </a:r>
            <a:r>
              <a:rPr lang="en-US" sz="1200" dirty="0">
                <a:solidFill>
                  <a:srgbClr val="000000"/>
                </a:solidFill>
                <a:effectLst/>
                <a:latin typeface="Montserrat" pitchFamily="2" charset="0"/>
                <a:ea typeface="Times New Roman" panose="02020603050405020304" pitchFamily="18" charset="0"/>
              </a:rPr>
              <a:t>] / A. S. Nair, A. Kumar, A. Sur, S. Nandi // Proceedings of the 2011 IEEE 3rd International Conference on Communication Software and Networks. — 2011. — P. 726–730.</a:t>
            </a:r>
            <a:endParaRPr lang="ru-RU" sz="1200" dirty="0">
              <a:effectLst/>
              <a:latin typeface="Montserrat" pitchFamily="2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619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>
            <a:extLst>
              <a:ext uri="{FF2B5EF4-FFF2-40B4-BE49-F238E27FC236}">
                <a16:creationId xmlns:a16="http://schemas.microsoft.com/office/drawing/2014/main" id="{CA240D3A-C612-4462-8A1D-B82785BBAB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32686" y="2760846"/>
            <a:ext cx="4594340" cy="2862322"/>
          </a:xfrm>
        </p:spPr>
        <p:txBody>
          <a:bodyPr/>
          <a:lstStyle/>
          <a:p>
            <a:r>
              <a:rPr lang="ru-RU" sz="45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852411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985</Words>
  <Application>Microsoft Macintosh PowerPoint</Application>
  <PresentationFormat>Широкоэкранный</PresentationFormat>
  <Paragraphs>99</Paragraphs>
  <Slides>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Montserrat</vt:lpstr>
      <vt:lpstr>Times New Roman</vt:lpstr>
      <vt:lpstr>Тема Office</vt:lpstr>
      <vt:lpstr>Презентация PowerPoint</vt:lpstr>
      <vt:lpstr>Введение</vt:lpstr>
      <vt:lpstr>Подходы к построению сетевых скрытых каналов</vt:lpstr>
      <vt:lpstr>Допущения для эффективной оценки пропускной способности скрытого канала</vt:lpstr>
      <vt:lpstr>Факторы, влияющие на оценку пропускной способности</vt:lpstr>
      <vt:lpstr>Методика оценки пропускной способности скрытых каналов</vt:lpstr>
      <vt:lpstr>Заключение</vt:lpstr>
      <vt:lpstr>Список литературы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Александра Медведева</dc:creator>
  <cp:lastModifiedBy>Александра Медведева</cp:lastModifiedBy>
  <cp:revision>29</cp:revision>
  <dcterms:created xsi:type="dcterms:W3CDTF">2025-10-28T13:46:20Z</dcterms:created>
  <dcterms:modified xsi:type="dcterms:W3CDTF">2025-10-28T17:20:22Z</dcterms:modified>
</cp:coreProperties>
</file>