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73"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4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1714870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328950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58D63DA-3452-42C7-8D5C-6D24002DC3C1}"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5166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2056199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58D63DA-3452-42C7-8D5C-6D24002DC3C1}"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690494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3334651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2080752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1637957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1345507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5C11640-B727-41D0-914A-A447F583BE3A}" type="datetimeFigureOut">
              <a:rPr lang="ru-RU" smtClean="0"/>
              <a:t>24.10.2025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3085835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1711649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5C11640-B727-41D0-914A-A447F583BE3A}" type="datetimeFigureOut">
              <a:rPr lang="ru-RU" smtClean="0"/>
              <a:t>24.10.2025</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247964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5C11640-B727-41D0-914A-A447F583BE3A}" type="datetimeFigureOut">
              <a:rPr lang="ru-RU" smtClean="0"/>
              <a:t>24.10.2025</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3284192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11640-B727-41D0-914A-A447F583BE3A}" type="datetimeFigureOut">
              <a:rPr lang="ru-RU" smtClean="0"/>
              <a:t>24.10.2025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2966068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402972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5C11640-B727-41D0-914A-A447F583BE3A}" type="datetimeFigureOut">
              <a:rPr lang="ru-RU" smtClean="0"/>
              <a:t>24.10.2025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58D63DA-3452-42C7-8D5C-6D24002DC3C1}" type="slidenum">
              <a:rPr lang="ru-RU" smtClean="0"/>
              <a:t>‹#›</a:t>
            </a:fld>
            <a:endParaRPr lang="ru-RU"/>
          </a:p>
        </p:txBody>
      </p:sp>
    </p:spTree>
    <p:extLst>
      <p:ext uri="{BB962C8B-B14F-4D97-AF65-F5344CB8AC3E}">
        <p14:creationId xmlns:p14="http://schemas.microsoft.com/office/powerpoint/2010/main" val="1921058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5C11640-B727-41D0-914A-A447F583BE3A}" type="datetimeFigureOut">
              <a:rPr lang="ru-RU" smtClean="0"/>
              <a:t>24.10.2025</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958D63DA-3452-42C7-8D5C-6D24002DC3C1}" type="slidenum">
              <a:rPr lang="ru-RU" smtClean="0"/>
              <a:t>‹#›</a:t>
            </a:fld>
            <a:endParaRPr lang="ru-RU"/>
          </a:p>
        </p:txBody>
      </p:sp>
    </p:spTree>
    <p:extLst>
      <p:ext uri="{BB962C8B-B14F-4D97-AF65-F5344CB8AC3E}">
        <p14:creationId xmlns:p14="http://schemas.microsoft.com/office/powerpoint/2010/main" val="249074972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636912"/>
            <a:ext cx="8136904" cy="1440160"/>
          </a:xfrm>
        </p:spPr>
        <p:txBody>
          <a:bodyPr>
            <a:normAutofit/>
          </a:bodyPr>
          <a:lstStyle/>
          <a:p>
            <a:r>
              <a:rPr lang="ru-RU" sz="2400" b="1" dirty="0"/>
              <a:t>О ЦИФРОВОМ КОДЕКСЕ КЫРГЫЗСКОЙ РЕСПУБЛИКИ: ЦЕЛИ, СТРУКТУРА И ПЕРСПЕКТИВЫ ПРИМЕНЕНИЯ</a:t>
            </a:r>
            <a:endParaRPr lang="ru-RU" sz="2400" dirty="0"/>
          </a:p>
        </p:txBody>
      </p:sp>
    </p:spTree>
    <p:extLst>
      <p:ext uri="{BB962C8B-B14F-4D97-AF65-F5344CB8AC3E}">
        <p14:creationId xmlns:p14="http://schemas.microsoft.com/office/powerpoint/2010/main" val="1279684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1400"/>
            <a:ext cx="9044611" cy="6912768"/>
          </a:xfrm>
        </p:spPr>
        <p:txBody>
          <a:bodyPr>
            <a:noAutofit/>
          </a:bodyPr>
          <a:lstStyle/>
          <a:p>
            <a:r>
              <a:rPr lang="ru-RU" sz="1800" dirty="0" smtClean="0"/>
              <a:t/>
            </a:r>
            <a:br>
              <a:rPr lang="ru-RU" sz="1800" dirty="0" smtClean="0"/>
            </a:br>
            <a:r>
              <a:rPr lang="ru-RU" sz="1800" b="1" dirty="0"/>
              <a:t>Потенциал и стратегические направления развития цифрового законодательства в </a:t>
            </a:r>
            <a:r>
              <a:rPr lang="ru-RU" sz="1800" b="1" dirty="0" err="1"/>
              <a:t>Кыргызской</a:t>
            </a:r>
            <a:r>
              <a:rPr lang="ru-RU" sz="1800" b="1" dirty="0"/>
              <a:t> Республике</a:t>
            </a:r>
            <a:r>
              <a:rPr lang="ru-RU" sz="1800" dirty="0"/>
              <a:t/>
            </a:r>
            <a:br>
              <a:rPr lang="ru-RU" sz="1800" dirty="0"/>
            </a:br>
            <a:r>
              <a:rPr lang="ru-RU" sz="1800" dirty="0"/>
              <a:t>Переход </a:t>
            </a:r>
            <a:r>
              <a:rPr lang="ru-RU" sz="1800" dirty="0" err="1"/>
              <a:t>Кыргызской</a:t>
            </a:r>
            <a:r>
              <a:rPr lang="ru-RU" sz="1800" dirty="0"/>
              <a:t> Республики к цифровой экономике и обществу невозможен без адаптивной и перспективной законодательной базы. Цифровой кодекс, принятый в июне  2025 года, является отправной точкой этого процесса, но требует дальнейшего системного развития. Современные вызовы цифровой трансформации, включая искусственный интеллект, облачные технологии, большие данные и платформенные решения, требуют гибких, междисциплинарных подходов в правовом регулировании.</a:t>
            </a:r>
            <a:br>
              <a:rPr lang="ru-RU" sz="1800" dirty="0"/>
            </a:br>
            <a:r>
              <a:rPr lang="ru-RU" sz="1800" b="1" dirty="0"/>
              <a:t>5.1. Формирование единой цифровой правовой среды</a:t>
            </a:r>
            <a:r>
              <a:rPr lang="ru-RU" sz="1800" dirty="0"/>
              <a:t/>
            </a:r>
            <a:br>
              <a:rPr lang="ru-RU" sz="1800" dirty="0"/>
            </a:br>
            <a:r>
              <a:rPr lang="ru-RU" sz="1800" dirty="0"/>
              <a:t>В рамках действующего Цифрового кодекса необходимо обеспечить устранение правовых коллизий между различными законами и подзаконными актами. Ключевым направлением является создание </a:t>
            </a:r>
            <a:r>
              <a:rPr lang="ru-RU" sz="1800" b="1" dirty="0"/>
              <a:t>единого реестра цифровых нормативных правовых актов</a:t>
            </a:r>
            <a:r>
              <a:rPr lang="ru-RU" sz="1800" dirty="0"/>
              <a:t>, который обеспечит прозрачность и автоматизацию процессов применения законодательства [24].</a:t>
            </a:r>
            <a:br>
              <a:rPr lang="ru-RU" sz="1800" dirty="0"/>
            </a:br>
            <a:r>
              <a:rPr lang="ru-RU" sz="1800" dirty="0"/>
              <a:t>Кроме того, следует внедрить </a:t>
            </a:r>
            <a:r>
              <a:rPr lang="ru-RU" sz="1800" b="1" dirty="0"/>
              <a:t>принципы «</a:t>
            </a:r>
            <a:r>
              <a:rPr lang="en-US" sz="1800" b="1" dirty="0"/>
              <a:t>digital</a:t>
            </a:r>
            <a:r>
              <a:rPr lang="ru-RU" sz="1800" b="1" dirty="0"/>
              <a:t>-</a:t>
            </a:r>
            <a:r>
              <a:rPr lang="en-US" sz="1800" b="1" dirty="0"/>
              <a:t>by</a:t>
            </a:r>
            <a:r>
              <a:rPr lang="ru-RU" sz="1800" b="1" dirty="0"/>
              <a:t>-</a:t>
            </a:r>
            <a:r>
              <a:rPr lang="en-US" sz="1800" b="1" dirty="0"/>
              <a:t>default</a:t>
            </a:r>
            <a:r>
              <a:rPr lang="ru-RU" sz="1800" b="1" dirty="0"/>
              <a:t>» и «</a:t>
            </a:r>
            <a:r>
              <a:rPr lang="en-US" sz="1800" b="1" dirty="0"/>
              <a:t>once</a:t>
            </a:r>
            <a:r>
              <a:rPr lang="ru-RU" sz="1800" b="1" dirty="0"/>
              <a:t>-</a:t>
            </a:r>
            <a:r>
              <a:rPr lang="en-US" sz="1800" b="1" dirty="0"/>
              <a:t>only</a:t>
            </a:r>
            <a:r>
              <a:rPr lang="ru-RU" sz="1800" b="1" dirty="0"/>
              <a:t>»</a:t>
            </a:r>
            <a:r>
              <a:rPr lang="ru-RU" sz="1800" dirty="0"/>
              <a:t> — автоматическую интеграцию цифровых решений при оказании государственных услуг и исключение повторного предоставления информации гражданами, уже доступной в государственных реестрах [25].</a:t>
            </a:r>
            <a:br>
              <a:rPr lang="ru-RU" sz="1800" dirty="0"/>
            </a:br>
            <a:endParaRPr lang="ru-RU" sz="1800" dirty="0"/>
          </a:p>
        </p:txBody>
      </p:sp>
    </p:spTree>
    <p:extLst>
      <p:ext uri="{BB962C8B-B14F-4D97-AF65-F5344CB8AC3E}">
        <p14:creationId xmlns:p14="http://schemas.microsoft.com/office/powerpoint/2010/main" val="185374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2"/>
          <p:cNvSpPr>
            <a:spLocks noGrp="1"/>
          </p:cNvSpPr>
          <p:nvPr>
            <p:ph idx="1"/>
          </p:nvPr>
        </p:nvSpPr>
        <p:spPr>
          <a:xfrm>
            <a:off x="755577" y="260648"/>
            <a:ext cx="7778824" cy="6597352"/>
          </a:xfrm>
        </p:spPr>
        <p:txBody>
          <a:bodyPr>
            <a:normAutofit fontScale="85000" lnSpcReduction="10000"/>
          </a:bodyPr>
          <a:lstStyle/>
          <a:p>
            <a:r>
              <a:rPr lang="ru-RU" b="1" dirty="0"/>
              <a:t>Заключение</a:t>
            </a:r>
            <a:endParaRPr lang="ru-RU" dirty="0"/>
          </a:p>
          <a:p>
            <a:r>
              <a:rPr lang="ru-RU" dirty="0"/>
              <a:t>Принятие Цифрового кодекса </a:t>
            </a:r>
            <a:r>
              <a:rPr lang="ru-RU" dirty="0" err="1"/>
              <a:t>Кыргызской</a:t>
            </a:r>
            <a:r>
              <a:rPr lang="ru-RU" dirty="0"/>
              <a:t> Республики в июне 2025 года стало важным шагом в направлении формирования единой правовой основы цифровой трансформации. Однако для достижения реальной эффективности необходима его постоянная актуализация, адаптация к стремительно развивающимся технологиям, а также согласованность с международными стандартами и практиками.</a:t>
            </a:r>
          </a:p>
          <a:p>
            <a:r>
              <a:rPr lang="ru-RU" dirty="0"/>
              <a:t>Анализ показал, что Цифровой кодекс должен не только кодифицировать уже действующие нормативные акты, но и стать инструментом прогнозирования и правового сопровождения будущих изменений. Ключевыми направлениями остаются защита цифровых прав граждан, обеспечение </a:t>
            </a:r>
            <a:r>
              <a:rPr lang="ru-RU" dirty="0" err="1"/>
              <a:t>кибербезопасности</a:t>
            </a:r>
            <a:r>
              <a:rPr lang="ru-RU" dirty="0"/>
              <a:t>, поддержка инноваций и цифровой экономики, а также развитие электронной юстиции.</a:t>
            </a:r>
          </a:p>
          <a:p>
            <a:r>
              <a:rPr lang="ru-RU" dirty="0"/>
              <a:t>Особое внимание должно быть уделено институциональному обеспечению реализации положений Кодекса, включая повышение цифровой грамотности сотрудников органов государственной власти, разработку подзаконных актов, запуск пилотных проектов и платформенных решений. Практика таких стран, как Эстония, Сингапур и ОАЭ, подтверждает необходимость интеграции «гибкого права» (</a:t>
            </a:r>
            <a:r>
              <a:rPr lang="en-US" dirty="0"/>
              <a:t>soft law</a:t>
            </a:r>
            <a:r>
              <a:rPr lang="ru-RU" dirty="0"/>
              <a:t>) и экспериментального правового регулирования (</a:t>
            </a:r>
            <a:r>
              <a:rPr lang="en-US" dirty="0"/>
              <a:t>regulatory sandboxes</a:t>
            </a:r>
            <a:r>
              <a:rPr lang="ru-RU" dirty="0"/>
              <a:t>) в цифровой сфере.</a:t>
            </a:r>
          </a:p>
          <a:p>
            <a:r>
              <a:rPr lang="ru-RU" dirty="0"/>
              <a:t>Для </a:t>
            </a:r>
            <a:r>
              <a:rPr lang="ru-RU" dirty="0" err="1"/>
              <a:t>Кыргызской</a:t>
            </a:r>
            <a:r>
              <a:rPr lang="ru-RU" dirty="0"/>
              <a:t> Республики важно не только внутреннее совершенствование, но и активное участие в региональных и глобальных инициативах по цифровому праву. Это позволит создать эффективную, прозрачную и устойчивую цифровую экосистему, способную обеспечить экономический рост, социальную справедливость и технологическую независимость страны в долгосрочной перспективе.</a:t>
            </a:r>
          </a:p>
          <a:p>
            <a:r>
              <a:rPr lang="ru-RU" dirty="0"/>
              <a:t> </a:t>
            </a:r>
          </a:p>
          <a:p>
            <a:endParaRPr lang="ru-RU" sz="3200" dirty="0"/>
          </a:p>
        </p:txBody>
      </p:sp>
    </p:spTree>
    <p:extLst>
      <p:ext uri="{BB962C8B-B14F-4D97-AF65-F5344CB8AC3E}">
        <p14:creationId xmlns:p14="http://schemas.microsoft.com/office/powerpoint/2010/main" val="2312024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988840"/>
            <a:ext cx="7886700" cy="1325563"/>
          </a:xfrm>
        </p:spPr>
        <p:txBody>
          <a:bodyPr>
            <a:normAutofit/>
          </a:bodyPr>
          <a:lstStyle/>
          <a:p>
            <a:pPr algn="ctr"/>
            <a:endParaRPr lang="ru-RU" sz="4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287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20688"/>
            <a:ext cx="8532440" cy="5616624"/>
          </a:xfrm>
        </p:spPr>
        <p:txBody>
          <a:bodyPr>
            <a:normAutofit fontScale="90000"/>
          </a:bodyPr>
          <a:lstStyle/>
          <a:p>
            <a:r>
              <a:rPr lang="ky-KG" sz="2000" dirty="0" smtClean="0">
                <a:effectLst/>
              </a:rPr>
              <a:t>	</a:t>
            </a:r>
            <a:r>
              <a:rPr lang="ru-RU" sz="2200" b="1" dirty="0"/>
              <a:t>Аннотация:</a:t>
            </a:r>
            <a:r>
              <a:rPr lang="ru-RU" sz="2200" dirty="0"/>
              <a:t> В статье рассматриваются ключевые аспекты принятого Цифрового кодекса </a:t>
            </a:r>
            <a:r>
              <a:rPr lang="ru-RU" sz="2200" dirty="0" err="1"/>
              <a:t>Кыргызской</a:t>
            </a:r>
            <a:r>
              <a:rPr lang="ru-RU" sz="2200" dirty="0"/>
              <a:t> Республики - первого комплексного правового акта, регулирующего цифровые отношения в стране. Анализируются цели, структура и нововведения кодекса, а также его значение для формирования устойчивой цифровой среды и цифровой экономики. Отдельное внимание уделяется вопросам защиты цифровых прав, регулированию цифровых платформ, открытых данных и взаимодействию между государством, бизнесом и гражданами. В статье представлены выводы о необходимости последовательной реализации норм кодекса и даны рекомендации для правоприменительной и законодательной практики в Кыргызстане.</a:t>
            </a:r>
            <a:br>
              <a:rPr lang="ru-RU" sz="2200" dirty="0"/>
            </a:br>
            <a:r>
              <a:rPr lang="ru-RU" sz="2200" b="1" dirty="0"/>
              <a:t>Ключевые слова: </a:t>
            </a:r>
            <a:r>
              <a:rPr lang="ru-RU" sz="2200" dirty="0"/>
              <a:t>Цифровой кодекс, цифровая трансформация, цифровые права, цифровая экономика, законодательство, Кыргызстан, цифровая среда.</a:t>
            </a:r>
            <a:r>
              <a:rPr lang="ru-RU" dirty="0"/>
              <a:t/>
            </a:r>
            <a:br>
              <a:rPr lang="ru-RU" dirty="0"/>
            </a:b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2343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387424"/>
            <a:ext cx="7992888" cy="7245424"/>
          </a:xfrm>
        </p:spPr>
        <p:txBody>
          <a:bodyPr>
            <a:noAutofit/>
          </a:bodyPr>
          <a:lstStyle/>
          <a:p>
            <a:pPr marL="45720" indent="0">
              <a:buNone/>
            </a:pPr>
            <a:endParaRPr lang="ky-KG" sz="3200" dirty="0">
              <a:latin typeface="Times New Roman" panose="02020603050405020304" pitchFamily="18" charset="0"/>
              <a:cs typeface="Times New Roman" panose="02020603050405020304" pitchFamily="18" charset="0"/>
            </a:endParaRPr>
          </a:p>
          <a:p>
            <a:r>
              <a:rPr lang="ru-RU" b="1" dirty="0"/>
              <a:t>Введение. </a:t>
            </a:r>
            <a:r>
              <a:rPr lang="ru-RU" dirty="0"/>
              <a:t>В XXI веке, </a:t>
            </a:r>
            <a:r>
              <a:rPr lang="ru-RU" dirty="0" err="1"/>
              <a:t>Цифровизация</a:t>
            </a:r>
            <a:r>
              <a:rPr lang="ru-RU" dirty="0"/>
              <a:t> выступает одним из ключевых двигателей трансформации государственного управления, экономических процессов и социальной инфраструктуры. </a:t>
            </a:r>
            <a:r>
              <a:rPr lang="ru-RU" dirty="0" err="1"/>
              <a:t>Кыргызская</a:t>
            </a:r>
            <a:r>
              <a:rPr lang="ru-RU" dirty="0"/>
              <a:t> Республика, как часть глобального цифрового пространства, осознает важность правового регулирования, направленного на обеспечение сбалансированного и безопасного перехода к цифровой экономике и обществу. </a:t>
            </a:r>
            <a:endParaRPr lang="ru-RU" dirty="0" smtClean="0"/>
          </a:p>
          <a:p>
            <a:r>
              <a:rPr lang="ru-RU" dirty="0" smtClean="0"/>
              <a:t>Актуальность </a:t>
            </a:r>
            <a:r>
              <a:rPr lang="ru-RU" dirty="0"/>
              <a:t>изучения и анализа Цифрового кодекса обусловлена рядом факторов. Во-первых, он отражает стремление </a:t>
            </a:r>
            <a:r>
              <a:rPr lang="ru-RU" dirty="0" err="1"/>
              <a:t>Кыргызской</a:t>
            </a:r>
            <a:r>
              <a:rPr lang="ru-RU" dirty="0"/>
              <a:t> Республики системно упорядочить нормы, регулирующие цифровое пространство, объединив ранее разрозненные положения в сфере информационно-коммуникационных технологий (ИКТ), информационной безопасности, персональных данных, цифровых услуг и электронного управления [1]. Во-вторых, Кодекс представляет собой шаг в сторону формирования «цифрового суверенитета» - способности государства самостоятельно регулировать цифровую среду с учетом национальных интересов [2]. В-третьих, он открывает новые возможности для устойчивого развития страны, повышая прозрачность и доступность государственных сервисов, а также создавая правовую среду для цифровой экономики [3</a:t>
            </a:r>
            <a:r>
              <a:rPr lang="ru-RU" dirty="0" smtClean="0"/>
              <a:t>].</a:t>
            </a:r>
            <a:endParaRPr lang="ru-RU" dirty="0"/>
          </a:p>
        </p:txBody>
      </p:sp>
    </p:spTree>
    <p:extLst>
      <p:ext uri="{BB962C8B-B14F-4D97-AF65-F5344CB8AC3E}">
        <p14:creationId xmlns:p14="http://schemas.microsoft.com/office/powerpoint/2010/main" val="388423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8208912" cy="6408712"/>
          </a:xfrm>
        </p:spPr>
        <p:txBody>
          <a:bodyPr>
            <a:normAutofit/>
          </a:bodyPr>
          <a:lstStyle/>
          <a:p>
            <a:r>
              <a:rPr lang="ky-KG" sz="2800" dirty="0" smtClean="0">
                <a:effectLst/>
              </a:rPr>
              <a:t/>
            </a:r>
            <a:br>
              <a:rPr lang="ky-KG" sz="2800" dirty="0" smtClean="0">
                <a:effectLst/>
              </a:rPr>
            </a:br>
            <a:r>
              <a:rPr lang="ru-RU" sz="2700" b="1" dirty="0" smtClean="0"/>
              <a:t>Предпосылки </a:t>
            </a:r>
            <a:r>
              <a:rPr lang="ru-RU" sz="2700" b="1" dirty="0"/>
              <a:t>принятия Цифрового кодекса в </a:t>
            </a:r>
            <a:r>
              <a:rPr lang="ru-RU" sz="2700" b="1" dirty="0" err="1"/>
              <a:t>Кыргызской</a:t>
            </a:r>
            <a:r>
              <a:rPr lang="ru-RU" sz="2700" b="1" dirty="0"/>
              <a:t> Республике</a:t>
            </a:r>
            <a:r>
              <a:rPr lang="ru-RU" sz="2700" dirty="0"/>
              <a:t/>
            </a:r>
            <a:br>
              <a:rPr lang="ru-RU" sz="2700" dirty="0"/>
            </a:br>
            <a:r>
              <a:rPr lang="ru-RU" sz="2700" dirty="0"/>
              <a:t>Разработка и принятие Цифрового кодекса </a:t>
            </a:r>
            <a:r>
              <a:rPr lang="ru-RU" sz="2700" dirty="0" err="1"/>
              <a:t>Кыргызской</a:t>
            </a:r>
            <a:r>
              <a:rPr lang="ru-RU" sz="2700" dirty="0"/>
              <a:t> Республики стали логическим продолжением Национальной политики цифрового развития, начатой в рамках реализации стратегии «Цифровой Кыргызстан 2019-2023». Несмотря на отдельные достижения в </a:t>
            </a:r>
            <a:r>
              <a:rPr lang="ru-RU" sz="2700" dirty="0" err="1"/>
              <a:t>цифровизации</a:t>
            </a:r>
            <a:r>
              <a:rPr lang="ru-RU" sz="2700" dirty="0"/>
              <a:t> государственных услуг, правовое регулирование в данной сфере до недавнего времени носило фрагментарный характер. </a:t>
            </a:r>
          </a:p>
        </p:txBody>
      </p:sp>
    </p:spTree>
    <p:extLst>
      <p:ext uri="{BB962C8B-B14F-4D97-AF65-F5344CB8AC3E}">
        <p14:creationId xmlns:p14="http://schemas.microsoft.com/office/powerpoint/2010/main" val="52719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424936" cy="6480720"/>
          </a:xfrm>
        </p:spPr>
        <p:txBody>
          <a:bodyPr>
            <a:noAutofit/>
          </a:bodyPr>
          <a:lstStyle/>
          <a:p>
            <a:r>
              <a:rPr lang="ru-RU" sz="2800" b="1" dirty="0" smtClean="0"/>
              <a:t>Цифровой </a:t>
            </a:r>
            <a:r>
              <a:rPr lang="ru-RU" sz="2800" b="1" dirty="0"/>
              <a:t>кодекс </a:t>
            </a:r>
            <a:r>
              <a:rPr lang="ru-RU" sz="2800" b="1" dirty="0" err="1"/>
              <a:t>Кыргызской</a:t>
            </a:r>
            <a:r>
              <a:rPr lang="ru-RU" sz="2800" b="1" dirty="0"/>
              <a:t> Республики: структура, цели и основные положения</a:t>
            </a:r>
            <a:r>
              <a:rPr lang="ru-RU" sz="2800" dirty="0"/>
              <a:t/>
            </a:r>
            <a:br>
              <a:rPr lang="ru-RU" sz="2800" dirty="0"/>
            </a:br>
            <a:r>
              <a:rPr lang="ru-RU" sz="2800" dirty="0"/>
              <a:t>Цифровой кодекс </a:t>
            </a:r>
            <a:r>
              <a:rPr lang="ru-RU" sz="2800" dirty="0" err="1"/>
              <a:t>Кыргызской</a:t>
            </a:r>
            <a:r>
              <a:rPr lang="ru-RU" sz="2800" dirty="0"/>
              <a:t> Республики был разработан в целях создания единого, систематизированного нормативного акта, охватывающего ключевые правовые аспекты цифровой трансформации. Он вступил в силу в июне 2025 года и стал результатом многолетней работы государственных органов, научного сообщества и представителей ИКТ-отрасли [6]. Кодекс объединяет более 30 ранее разрозненных законов и подзаконных актов, обеспечивая унифицированный подход к регулированию цифровых процессов.</a:t>
            </a:r>
          </a:p>
        </p:txBody>
      </p:sp>
    </p:spTree>
    <p:extLst>
      <p:ext uri="{BB962C8B-B14F-4D97-AF65-F5344CB8AC3E}">
        <p14:creationId xmlns:p14="http://schemas.microsoft.com/office/powerpoint/2010/main" val="3213476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88640"/>
            <a:ext cx="8064896" cy="6192688"/>
          </a:xfrm>
        </p:spPr>
        <p:txBody>
          <a:bodyPr>
            <a:noAutofit/>
          </a:bodyPr>
          <a:lstStyle/>
          <a:p>
            <a:r>
              <a:rPr lang="ru-RU" sz="2400" b="1" dirty="0"/>
              <a:t>Структура Кодекса</a:t>
            </a:r>
            <a:r>
              <a:rPr lang="ru-RU" sz="2400" dirty="0"/>
              <a:t/>
            </a:r>
            <a:br>
              <a:rPr lang="ru-RU" sz="2400" dirty="0"/>
            </a:br>
            <a:r>
              <a:rPr lang="ru-RU" sz="2400" dirty="0"/>
              <a:t>Кодекс состоит из общих и особенных частей, включающих в себя положения по следующим направлениям:</a:t>
            </a:r>
            <a:br>
              <a:rPr lang="ru-RU" sz="2400" dirty="0"/>
            </a:br>
            <a:r>
              <a:rPr lang="ru-RU" sz="2400" dirty="0"/>
              <a:t>- правовой статус цифровых данных;</a:t>
            </a:r>
            <a:br>
              <a:rPr lang="ru-RU" sz="2400" dirty="0"/>
            </a:br>
            <a:r>
              <a:rPr lang="ru-RU" sz="2400" dirty="0"/>
              <a:t>- обеспечение </a:t>
            </a:r>
            <a:r>
              <a:rPr lang="ru-RU" sz="2400" dirty="0" err="1"/>
              <a:t>кибербезопасности</a:t>
            </a:r>
            <a:r>
              <a:rPr lang="ru-RU" sz="2400" dirty="0"/>
              <a:t>;</a:t>
            </a:r>
            <a:br>
              <a:rPr lang="ru-RU" sz="2400" dirty="0"/>
            </a:br>
            <a:r>
              <a:rPr lang="ru-RU" sz="2400" dirty="0"/>
              <a:t>- электронная коммерция и цифровые платформы;</a:t>
            </a:r>
            <a:br>
              <a:rPr lang="ru-RU" sz="2400" dirty="0"/>
            </a:br>
            <a:r>
              <a:rPr lang="ru-RU" sz="2400" dirty="0"/>
              <a:t>- цифровые подписи и электронные удостоверения;</a:t>
            </a:r>
            <a:br>
              <a:rPr lang="ru-RU" sz="2400" dirty="0"/>
            </a:br>
            <a:r>
              <a:rPr lang="ru-RU" sz="2400" dirty="0"/>
              <a:t>- защита персональных данных;</a:t>
            </a:r>
            <a:br>
              <a:rPr lang="ru-RU" sz="2400" dirty="0"/>
            </a:br>
            <a:r>
              <a:rPr lang="ru-RU" sz="2400" dirty="0"/>
              <a:t>- государственные цифровые услуги;</a:t>
            </a:r>
            <a:br>
              <a:rPr lang="ru-RU" sz="2400" dirty="0"/>
            </a:br>
            <a:r>
              <a:rPr lang="ru-RU" sz="2400" dirty="0"/>
              <a:t>- цифровая грамотность и цифровое образование [7].</a:t>
            </a:r>
            <a:br>
              <a:rPr lang="ru-RU" sz="2400" dirty="0"/>
            </a:br>
            <a:r>
              <a:rPr lang="ru-RU" sz="2400" dirty="0"/>
              <a:t>Такой подход позволяет более гибко адаптировать законодательство к быстроменяющимся реалиям цифрового мира, устраняя правовые пробелы и коллизии.</a:t>
            </a:r>
          </a:p>
        </p:txBody>
      </p:sp>
    </p:spTree>
    <p:extLst>
      <p:ext uri="{BB962C8B-B14F-4D97-AF65-F5344CB8AC3E}">
        <p14:creationId xmlns:p14="http://schemas.microsoft.com/office/powerpoint/2010/main" val="2188292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424936" cy="6408712"/>
          </a:xfrm>
        </p:spPr>
        <p:txBody>
          <a:bodyPr>
            <a:noAutofit/>
          </a:bodyPr>
          <a:lstStyle/>
          <a:p>
            <a:r>
              <a:rPr lang="ru-RU" sz="2400" dirty="0" smtClean="0">
                <a:effectLst/>
                <a:latin typeface="Times New Roman" panose="02020603050405020304" pitchFamily="18" charset="0"/>
                <a:cs typeface="Times New Roman" panose="02020603050405020304" pitchFamily="18" charset="0"/>
              </a:rPr>
              <a:t> </a:t>
            </a:r>
            <a:r>
              <a:rPr lang="ru-RU" sz="2400" b="1" dirty="0"/>
              <a:t>Цели принятия Кодекса</a:t>
            </a:r>
            <a:r>
              <a:rPr lang="ru-RU" sz="2400" dirty="0"/>
              <a:t/>
            </a:r>
            <a:br>
              <a:rPr lang="ru-RU" sz="2400" dirty="0"/>
            </a:br>
            <a:r>
              <a:rPr lang="ru-RU" sz="2400" dirty="0"/>
              <a:t>Основными целями Цифрового кодекса являются:</a:t>
            </a:r>
            <a:br>
              <a:rPr lang="ru-RU" sz="2400" dirty="0"/>
            </a:br>
            <a:r>
              <a:rPr lang="ru-RU" sz="2400" dirty="0"/>
              <a:t>- формирование правовой основы цифрового развития экономики и общества;</a:t>
            </a:r>
            <a:br>
              <a:rPr lang="ru-RU" sz="2400" dirty="0"/>
            </a:br>
            <a:r>
              <a:rPr lang="ru-RU" sz="2400" dirty="0"/>
              <a:t>- обеспечение цифрового суверенитета </a:t>
            </a:r>
            <a:r>
              <a:rPr lang="ru-RU" sz="2400" dirty="0" err="1"/>
              <a:t>Кыргызской</a:t>
            </a:r>
            <a:r>
              <a:rPr lang="ru-RU" sz="2400" dirty="0"/>
              <a:t> Республики;</a:t>
            </a:r>
            <a:br>
              <a:rPr lang="ru-RU" sz="2400" dirty="0"/>
            </a:br>
            <a:r>
              <a:rPr lang="ru-RU" sz="2400" dirty="0"/>
              <a:t>- гарантия прав и свобод граждан в цифровой среде;</a:t>
            </a:r>
            <a:br>
              <a:rPr lang="ru-RU" sz="2400" dirty="0"/>
            </a:br>
            <a:r>
              <a:rPr lang="ru-RU" sz="2400" dirty="0"/>
              <a:t>- укрепление доверия к цифровым сервисам и платформам;</a:t>
            </a:r>
            <a:br>
              <a:rPr lang="ru-RU" sz="2400" dirty="0"/>
            </a:br>
            <a:r>
              <a:rPr lang="ru-RU" sz="2400" dirty="0"/>
              <a:t>- обеспечение безопасности персональных данных и информационных систем [8].</a:t>
            </a:r>
            <a:br>
              <a:rPr lang="ru-RU" sz="2400" dirty="0"/>
            </a:br>
            <a:r>
              <a:rPr lang="ru-RU" sz="2400" dirty="0"/>
              <a:t>Таким образом, Кодекс должен стать фундаментом для внедрения современных цифровых сервисов, электронного документооборота, автоматизации </a:t>
            </a:r>
            <a:r>
              <a:rPr lang="ru-RU" sz="2400" dirty="0" err="1"/>
              <a:t>госуслуг</a:t>
            </a:r>
            <a:r>
              <a:rPr lang="ru-RU" sz="2400" dirty="0"/>
              <a:t>, а также для построения правовой среды, благоприятной для развития ИКТ-бизнеса.</a:t>
            </a:r>
          </a:p>
        </p:txBody>
      </p:sp>
    </p:spTree>
    <p:extLst>
      <p:ext uri="{BB962C8B-B14F-4D97-AF65-F5344CB8AC3E}">
        <p14:creationId xmlns:p14="http://schemas.microsoft.com/office/powerpoint/2010/main" val="3925212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4547" y="116632"/>
            <a:ext cx="8784976" cy="6316457"/>
          </a:xfrm>
        </p:spPr>
        <p:txBody>
          <a:bodyPr>
            <a:normAutofit/>
          </a:bodyPr>
          <a:lstStyle/>
          <a:p>
            <a:r>
              <a:rPr lang="ru-RU" sz="1800" b="1" dirty="0"/>
              <a:t>Ключевые принципы регулирования</a:t>
            </a:r>
            <a:r>
              <a:rPr lang="ru-RU" sz="1800" dirty="0"/>
              <a:t/>
            </a:r>
            <a:br>
              <a:rPr lang="ru-RU" sz="1800" dirty="0"/>
            </a:br>
            <a:r>
              <a:rPr lang="ru-RU" sz="1800" dirty="0"/>
              <a:t>В числе наиболее значимых принципов, закрепленных в Кодексе:</a:t>
            </a:r>
            <a:br>
              <a:rPr lang="ru-RU" sz="1800" dirty="0"/>
            </a:br>
            <a:r>
              <a:rPr lang="ru-RU" sz="1800" dirty="0"/>
              <a:t>- технологическая нейтральность: право регулирует цели и принципы, а не конкретные технологии, что позволяет гибко реагировать на появление новых технологических решений [9];</a:t>
            </a:r>
            <a:br>
              <a:rPr lang="ru-RU" sz="1800" dirty="0"/>
            </a:br>
            <a:r>
              <a:rPr lang="ru-RU" sz="1800" dirty="0"/>
              <a:t>- безопасность по умолчанию и по проекту (</a:t>
            </a:r>
            <a:r>
              <a:rPr lang="ru-RU" sz="1800" dirty="0" err="1"/>
              <a:t>privacy</a:t>
            </a:r>
            <a:r>
              <a:rPr lang="ru-RU" sz="1800" dirty="0"/>
              <a:t> </a:t>
            </a:r>
            <a:r>
              <a:rPr lang="ru-RU" sz="1800" dirty="0" err="1"/>
              <a:t>and</a:t>
            </a:r>
            <a:r>
              <a:rPr lang="ru-RU" sz="1800" dirty="0"/>
              <a:t> </a:t>
            </a:r>
            <a:r>
              <a:rPr lang="ru-RU" sz="1800" dirty="0" err="1"/>
              <a:t>security</a:t>
            </a:r>
            <a:r>
              <a:rPr lang="ru-RU" sz="1800" dirty="0"/>
              <a:t> </a:t>
            </a:r>
            <a:r>
              <a:rPr lang="ru-RU" sz="1800" dirty="0" err="1"/>
              <a:t>by</a:t>
            </a:r>
            <a:r>
              <a:rPr lang="ru-RU" sz="1800" dirty="0"/>
              <a:t> </a:t>
            </a:r>
            <a:r>
              <a:rPr lang="ru-RU" sz="1800" dirty="0" err="1"/>
              <a:t>design</a:t>
            </a:r>
            <a:r>
              <a:rPr lang="ru-RU" sz="1800" dirty="0"/>
              <a:t>): все цифровые сервисы должны быть изначально ориентированы на защиту персональных данных и </a:t>
            </a:r>
            <a:r>
              <a:rPr lang="ru-RU" sz="1800" dirty="0" err="1"/>
              <a:t>кибербезопасность</a:t>
            </a:r>
            <a:r>
              <a:rPr lang="ru-RU" sz="1800" dirty="0"/>
              <a:t> [10];</a:t>
            </a:r>
            <a:br>
              <a:rPr lang="ru-RU" sz="1800" dirty="0"/>
            </a:br>
            <a:r>
              <a:rPr lang="ru-RU" sz="1800" dirty="0"/>
              <a:t>- открытость и прозрачность: государственные цифровые платформы должны предоставлять гражданам доступ к своим данным и алгоритмам принятия решений.</a:t>
            </a:r>
            <a:br>
              <a:rPr lang="ru-RU" sz="1800" dirty="0"/>
            </a:br>
            <a:r>
              <a:rPr lang="ru-RU" sz="1800" b="1" dirty="0"/>
              <a:t>2.4. Нововведения и практическое значение</a:t>
            </a:r>
            <a:r>
              <a:rPr lang="ru-RU" sz="1800" dirty="0"/>
              <a:t/>
            </a:r>
            <a:br>
              <a:rPr lang="ru-RU" sz="1800" dirty="0"/>
            </a:br>
            <a:r>
              <a:rPr lang="ru-RU" sz="1800" dirty="0"/>
              <a:t>Одним из новшеств Кодекса является введение электронного </a:t>
            </a:r>
            <a:r>
              <a:rPr lang="ru-RU" sz="1800" dirty="0" err="1"/>
              <a:t>резидентства</a:t>
            </a:r>
            <a:r>
              <a:rPr lang="ru-RU" sz="1800" dirty="0"/>
              <a:t>, позволяющего иностранным гражданам удаленно регистрировать бизнес в </a:t>
            </a:r>
            <a:r>
              <a:rPr lang="ru-RU" sz="1800" dirty="0" err="1"/>
              <a:t>Кыргызской</a:t>
            </a:r>
            <a:r>
              <a:rPr lang="ru-RU" sz="1800" dirty="0"/>
              <a:t> Республике. Также важным элементом стало закрепление понятия «цифровой идентичности», что открыло путь к созданию единой системы идентификации граждан при получении онлайн-услуг [11].</a:t>
            </a:r>
            <a:br>
              <a:rPr lang="ru-RU" sz="1800" dirty="0"/>
            </a:br>
            <a:r>
              <a:rPr lang="ru-RU" sz="1800" dirty="0"/>
              <a:t>Кроме того, предусмотрены нормы, направленные на защиту детей в цифровой среде, борьбу с ложной информацией, цифровую инклюзию, а также поддержку локальных разработчиков программного обеспечения.</a:t>
            </a:r>
          </a:p>
        </p:txBody>
      </p:sp>
    </p:spTree>
    <p:extLst>
      <p:ext uri="{BB962C8B-B14F-4D97-AF65-F5344CB8AC3E}">
        <p14:creationId xmlns:p14="http://schemas.microsoft.com/office/powerpoint/2010/main" val="3939555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352928" cy="6741368"/>
          </a:xfrm>
        </p:spPr>
        <p:txBody>
          <a:bodyPr>
            <a:noAutofit/>
          </a:bodyPr>
          <a:lstStyle/>
          <a:p>
            <a:r>
              <a:rPr lang="ru-RU" sz="1600" b="1" dirty="0"/>
              <a:t>Международная практика цифрового регулирования: опыт и заимствования</a:t>
            </a:r>
            <a:r>
              <a:rPr lang="ru-RU" sz="1600" dirty="0"/>
              <a:t/>
            </a:r>
            <a:br>
              <a:rPr lang="ru-RU" sz="1600" dirty="0"/>
            </a:br>
            <a:r>
              <a:rPr lang="ru-RU" sz="1600" dirty="0"/>
              <a:t>В условиях стремительной </a:t>
            </a:r>
            <a:r>
              <a:rPr lang="ru-RU" sz="1600" dirty="0" err="1"/>
              <a:t>цифровизации</a:t>
            </a:r>
            <a:r>
              <a:rPr lang="ru-RU" sz="1600" dirty="0"/>
              <a:t> экономики и общества, многие страны мира уже внедрили комплексные правовые акты, регулирующие цифровую сферу. Анализ их подходов позволил разработчикам Цифрового кодекса </a:t>
            </a:r>
            <a:r>
              <a:rPr lang="ru-RU" sz="1600" dirty="0" err="1"/>
              <a:t>Кыргызской</a:t>
            </a:r>
            <a:r>
              <a:rPr lang="ru-RU" sz="1600" dirty="0"/>
              <a:t> Республики использовать наиболее успешные международные практики как ориентир при формировании отечественной модели цифрового регулирования.</a:t>
            </a:r>
            <a:br>
              <a:rPr lang="ru-RU" sz="1600" dirty="0"/>
            </a:br>
            <a:r>
              <a:rPr lang="ru-RU" sz="1600" b="1" dirty="0"/>
              <a:t>3.1. Эстония: пионер цифрового государства</a:t>
            </a:r>
            <a:r>
              <a:rPr lang="ru-RU" sz="1600" dirty="0"/>
              <a:t/>
            </a:r>
            <a:br>
              <a:rPr lang="ru-RU" sz="1600" dirty="0"/>
            </a:br>
            <a:r>
              <a:rPr lang="ru-RU" sz="1600" dirty="0"/>
              <a:t>Одним из наиболее ярких примеров служит Эстония, где с 2001 года внедрена система электронного управления и цифрового гражданства. В рамках программы e-</a:t>
            </a:r>
            <a:r>
              <a:rPr lang="ru-RU" sz="1600" dirty="0" err="1"/>
              <a:t>Estonia</a:t>
            </a:r>
            <a:r>
              <a:rPr lang="ru-RU" sz="1600" dirty="0"/>
              <a:t>, каждый житель страны имеет цифровой идентификатор, с помощью которого он получает доступ ко всем государственным и частным сервисам - от налогов до медицинских услуг [12].</a:t>
            </a:r>
            <a:br>
              <a:rPr lang="ru-RU" sz="1600" dirty="0"/>
            </a:br>
            <a:r>
              <a:rPr lang="ru-RU" sz="1600" dirty="0"/>
              <a:t>В Кодексе </a:t>
            </a:r>
            <a:r>
              <a:rPr lang="ru-RU" sz="1600" dirty="0" err="1"/>
              <a:t>Кыргызской</a:t>
            </a:r>
            <a:r>
              <a:rPr lang="ru-RU" sz="1600" dirty="0"/>
              <a:t> Республики использован аналогичный подход в разделе о цифровой идентичности и электронных реестрах, а также инициатива электронного </a:t>
            </a:r>
            <a:r>
              <a:rPr lang="ru-RU" sz="1600" dirty="0" err="1"/>
              <a:t>резидентства</a:t>
            </a:r>
            <a:r>
              <a:rPr lang="ru-RU" sz="1600" dirty="0"/>
              <a:t>, позволяющая удаленно регистрировать бизнес в </a:t>
            </a:r>
            <a:r>
              <a:rPr lang="ru-RU" sz="1600" dirty="0" err="1"/>
              <a:t>Кыргызской</a:t>
            </a:r>
            <a:r>
              <a:rPr lang="ru-RU" sz="1600" dirty="0"/>
              <a:t> Республике, вдохновлена эстонским примером [13].</a:t>
            </a:r>
            <a:br>
              <a:rPr lang="ru-RU" sz="1600" dirty="0"/>
            </a:br>
            <a:r>
              <a:rPr lang="ru-RU" sz="1600" b="1" dirty="0"/>
              <a:t>3.2. Европейский союз: правовая модель цифрового суверенитета</a:t>
            </a:r>
            <a:r>
              <a:rPr lang="ru-RU" sz="1600" dirty="0"/>
              <a:t/>
            </a:r>
            <a:br>
              <a:rPr lang="ru-RU" sz="1600" dirty="0"/>
            </a:br>
            <a:r>
              <a:rPr lang="ru-RU" sz="1600" dirty="0"/>
              <a:t>На уровне Европейского союза, важнейшими нормативными актами являются «Общий регламент по защите данных» и «Цифровой сервисный акт», вступившие в силу в 2018 и 2022 годах соответственно [14]. Эти документы устанавливают:</a:t>
            </a:r>
            <a:br>
              <a:rPr lang="ru-RU" sz="1600" dirty="0"/>
            </a:br>
            <a:r>
              <a:rPr lang="ru-RU" sz="1600" dirty="0"/>
              <a:t>- строгие правила обработки персональных данных;</a:t>
            </a:r>
            <a:br>
              <a:rPr lang="ru-RU" sz="1600" dirty="0"/>
            </a:br>
            <a:r>
              <a:rPr lang="ru-RU" sz="1600" dirty="0"/>
              <a:t>- обязанности платформ по </a:t>
            </a:r>
            <a:r>
              <a:rPr lang="ru-RU" sz="1600" dirty="0" err="1"/>
              <a:t>модерации</a:t>
            </a:r>
            <a:r>
              <a:rPr lang="ru-RU" sz="1600" dirty="0"/>
              <a:t> контента;</a:t>
            </a:r>
            <a:br>
              <a:rPr lang="ru-RU" sz="1600" dirty="0"/>
            </a:br>
            <a:r>
              <a:rPr lang="ru-RU" sz="1600" dirty="0"/>
              <a:t>- ответственность цифровых посредников;</a:t>
            </a:r>
            <a:br>
              <a:rPr lang="ru-RU" sz="1600" dirty="0"/>
            </a:br>
            <a:r>
              <a:rPr lang="ru-RU" sz="1600" dirty="0"/>
              <a:t>- меры по противодействию цифровой дискриминации.</a:t>
            </a:r>
            <a:br>
              <a:rPr lang="ru-RU" sz="1600" dirty="0"/>
            </a:br>
            <a:endParaRPr lang="ru-RU" sz="1600" dirty="0"/>
          </a:p>
        </p:txBody>
      </p:sp>
    </p:spTree>
    <p:extLst>
      <p:ext uri="{BB962C8B-B14F-4D97-AF65-F5344CB8AC3E}">
        <p14:creationId xmlns:p14="http://schemas.microsoft.com/office/powerpoint/2010/main" val="164950394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226</TotalTime>
  <Words>404</Words>
  <Application>Microsoft Office PowerPoint</Application>
  <PresentationFormat>Экран (4:3)</PresentationFormat>
  <Paragraphs>18</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Century Gothic</vt:lpstr>
      <vt:lpstr>Times New Roman</vt:lpstr>
      <vt:lpstr>Wingdings 3</vt:lpstr>
      <vt:lpstr>Легкий дым</vt:lpstr>
      <vt:lpstr>О ЦИФРОВОМ КОДЕКСЕ КЫРГЫЗСКОЙ РЕСПУБЛИКИ: ЦЕЛИ, СТРУКТУРА И ПЕРСПЕКТИВЫ ПРИМЕНЕНИЯ</vt:lpstr>
      <vt:lpstr> Аннотация: В статье рассматриваются ключевые аспекты принятого Цифрового кодекса Кыргызской Республики - первого комплексного правового акта, регулирующего цифровые отношения в стране. Анализируются цели, структура и нововведения кодекса, а также его значение для формирования устойчивой цифровой среды и цифровой экономики. Отдельное внимание уделяется вопросам защиты цифровых прав, регулированию цифровых платформ, открытых данных и взаимодействию между государством, бизнесом и гражданами. В статье представлены выводы о необходимости последовательной реализации норм кодекса и даны рекомендации для правоприменительной и законодательной практики в Кыргызстане. Ключевые слова: Цифровой кодекс, цифровая трансформация, цифровые права, цифровая экономика, законодательство, Кыргызстан, цифровая среда. </vt:lpstr>
      <vt:lpstr>Презентация PowerPoint</vt:lpstr>
      <vt:lpstr> Предпосылки принятия Цифрового кодекса в Кыргызской Республике Разработка и принятие Цифрового кодекса Кыргызской Республики стали логическим продолжением Национальной политики цифрового развития, начатой в рамках реализации стратегии «Цифровой Кыргызстан 2019-2023». Несмотря на отдельные достижения в цифровизации государственных услуг, правовое регулирование в данной сфере до недавнего времени носило фрагментарный характер. </vt:lpstr>
      <vt:lpstr>Цифровой кодекс Кыргызской Республики: структура, цели и основные положения Цифровой кодекс Кыргызской Республики был разработан в целях создания единого, систематизированного нормативного акта, охватывающего ключевые правовые аспекты цифровой трансформации. Он вступил в силу в июне 2025 года и стал результатом многолетней работы государственных органов, научного сообщества и представителей ИКТ-отрасли [6]. Кодекс объединяет более 30 ранее разрозненных законов и подзаконных актов, обеспечивая унифицированный подход к регулированию цифровых процессов.</vt:lpstr>
      <vt:lpstr>Структура Кодекса Кодекс состоит из общих и особенных частей, включающих в себя положения по следующим направлениям: - правовой статус цифровых данных; - обеспечение кибербезопасности; - электронная коммерция и цифровые платформы; - цифровые подписи и электронные удостоверения; - защита персональных данных; - государственные цифровые услуги; - цифровая грамотность и цифровое образование [7]. Такой подход позволяет более гибко адаптировать законодательство к быстроменяющимся реалиям цифрового мира, устраняя правовые пробелы и коллизии.</vt:lpstr>
      <vt:lpstr> Цели принятия Кодекса Основными целями Цифрового кодекса являются: - формирование правовой основы цифрового развития экономики и общества; - обеспечение цифрового суверенитета Кыргызской Республики; - гарантия прав и свобод граждан в цифровой среде; - укрепление доверия к цифровым сервисам и платформам; - обеспечение безопасности персональных данных и информационных систем [8]. Таким образом, Кодекс должен стать фундаментом для внедрения современных цифровых сервисов, электронного документооборота, автоматизации госуслуг, а также для построения правовой среды, благоприятной для развития ИКТ-бизнеса.</vt:lpstr>
      <vt:lpstr>Ключевые принципы регулирования В числе наиболее значимых принципов, закрепленных в Кодексе: - технологическая нейтральность: право регулирует цели и принципы, а не конкретные технологии, что позволяет гибко реагировать на появление новых технологических решений [9]; - безопасность по умолчанию и по проекту (privacy and security by design): все цифровые сервисы должны быть изначально ориентированы на защиту персональных данных и кибербезопасность [10]; - открытость и прозрачность: государственные цифровые платформы должны предоставлять гражданам доступ к своим данным и алгоритмам принятия решений. 2.4. Нововведения и практическое значение Одним из новшеств Кодекса является введение электронного резидентства, позволяющего иностранным гражданам удаленно регистрировать бизнес в Кыргызской Республике. Также важным элементом стало закрепление понятия «цифровой идентичности», что открыло путь к созданию единой системы идентификации граждан при получении онлайн-услуг [11]. Кроме того, предусмотрены нормы, направленные на защиту детей в цифровой среде, борьбу с ложной информацией, цифровую инклюзию, а также поддержку локальных разработчиков программного обеспечения.</vt:lpstr>
      <vt:lpstr>Международная практика цифрового регулирования: опыт и заимствования В условиях стремительной цифровизации экономики и общества, многие страны мира уже внедрили комплексные правовые акты, регулирующие цифровую сферу. Анализ их подходов позволил разработчикам Цифрового кодекса Кыргызской Республики использовать наиболее успешные международные практики как ориентир при формировании отечественной модели цифрового регулирования. 3.1. Эстония: пионер цифрового государства Одним из наиболее ярких примеров служит Эстония, где с 2001 года внедрена система электронного управления и цифрового гражданства. В рамках программы e-Estonia, каждый житель страны имеет цифровой идентификатор, с помощью которого он получает доступ ко всем государственным и частным сервисам - от налогов до медицинских услуг [12]. В Кодексе Кыргызской Республики использован аналогичный подход в разделе о цифровой идентичности и электронных реестрах, а также инициатива электронного резидентства, позволяющая удаленно регистрировать бизнес в Кыргызской Республике, вдохновлена эстонским примером [13]. 3.2. Европейский союз: правовая модель цифрового суверенитета На уровне Европейского союза, важнейшими нормативными актами являются «Общий регламент по защите данных» и «Цифровой сервисный акт», вступившие в силу в 2018 и 2022 годах соответственно [14]. Эти документы устанавливают: - строгие правила обработки персональных данных; - обязанности платформ по модерации контента; - ответственность цифровых посредников; - меры по противодействию цифровой дискриминации. </vt:lpstr>
      <vt:lpstr> Потенциал и стратегические направления развития цифрового законодательства в Кыргызской Республике Переход Кыргызской Республики к цифровой экономике и обществу невозможен без адаптивной и перспективной законодательной базы. Цифровой кодекс, принятый в июне  2025 года, является отправной точкой этого процесса, но требует дальнейшего системного развития. Современные вызовы цифровой трансформации, включая искусственный интеллект, облачные технологии, большие данные и платформенные решения, требуют гибких, междисциплинарных подходов в правовом регулировании. 5.1. Формирование единой цифровой правовой среды В рамках действующего Цифрового кодекса необходимо обеспечить устранение правовых коллизий между различными законами и подзаконными актами. Ключевым направлением является создание единого реестра цифровых нормативных правовых актов, который обеспечит прозрачность и автоматизацию процессов применения законодательства [24]. Кроме того, следует внедрить принципы «digital-by-default» и «once-only» — автоматическую интеграцию цифровых решений при оказании государственных услуг и исключение повторного предоставления информации гражданами, уже доступной в государственных реестрах [25]. </vt:lpstr>
      <vt:lpstr>Презентация PowerPoint</vt:lpstr>
      <vt:lpstr>Презентация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Заманбап веб-технологияларды колдонуу менен «Кулинария» темасына интерактивдүү сайтын түзүү</dc:title>
  <dc:creator>Admin</dc:creator>
  <cp:lastModifiedBy>Пользователь</cp:lastModifiedBy>
  <cp:revision>30</cp:revision>
  <dcterms:created xsi:type="dcterms:W3CDTF">2023-05-08T06:42:58Z</dcterms:created>
  <dcterms:modified xsi:type="dcterms:W3CDTF">2025-10-24T13:22:14Z</dcterms:modified>
</cp:coreProperties>
</file>